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59" r:id="rId4"/>
    <p:sldId id="260" r:id="rId5"/>
    <p:sldId id="261" r:id="rId6"/>
    <p:sldId id="262" r:id="rId7"/>
    <p:sldId id="264"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0" autoAdjust="0"/>
    <p:restoredTop sz="94660"/>
  </p:normalViewPr>
  <p:slideViewPr>
    <p:cSldViewPr snapToGrid="0">
      <p:cViewPr>
        <p:scale>
          <a:sx n="54" d="100"/>
          <a:sy n="54" d="100"/>
        </p:scale>
        <p:origin x="-1014" y="-12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1669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910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867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490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0222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435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797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152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555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271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5330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3/15/2017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478738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maralagoclub.com/" TargetMode="External"/><Relationship Id="rId13" Type="http://schemas.openxmlformats.org/officeDocument/2006/relationships/hyperlink" Target="http://kdanieli.com/" TargetMode="External"/><Relationship Id="rId3" Type="http://schemas.openxmlformats.org/officeDocument/2006/relationships/hyperlink" Target="http://www.dailykos.com/story/2016/1/7/1467090/-1991-Bill-Clinton-announcement-speech-I-believe-that-together-we-can-make-America-great-again" TargetMode="External"/><Relationship Id="rId7" Type="http://schemas.openxmlformats.org/officeDocument/2006/relationships/hyperlink" Target="http://pittsburgh.cbslocal.com/2016/09/14/donald-trump-jr-refers-to-dad-as-the-blue-collar-billionaire-during-pittsburgh-campaign-stop/" TargetMode="External"/><Relationship Id="rId12" Type="http://schemas.openxmlformats.org/officeDocument/2006/relationships/hyperlink" Target="http://clintonkaine.com/" TargetMode="External"/><Relationship Id="rId2" Type="http://schemas.openxmlformats.org/officeDocument/2006/relationships/hyperlink" Target="http://www.realclearpolitics.com/video/2016/09/22/hillary_clinton_why_arent_i_50_points_ahead.html" TargetMode="External"/><Relationship Id="rId1" Type="http://schemas.openxmlformats.org/officeDocument/2006/relationships/slideLayout" Target="../slideLayouts/slideLayout7.xml"/><Relationship Id="rId6" Type="http://schemas.openxmlformats.org/officeDocument/2006/relationships/hyperlink" Target="https://www.youtube.com/watch?v=lCEAqSXb5-4" TargetMode="External"/><Relationship Id="rId11" Type="http://schemas.openxmlformats.org/officeDocument/2006/relationships/hyperlink" Target="https://www.hillaryclinton.com/feed/" TargetMode="External"/><Relationship Id="rId5" Type="http://schemas.openxmlformats.org/officeDocument/2006/relationships/hyperlink" Target="https://en.wikipedia.org/wiki/The_Apprentice_(U.S._TV_series)" TargetMode="External"/><Relationship Id="rId10" Type="http://schemas.openxmlformats.org/officeDocument/2006/relationships/hyperlink" Target="http://nypost.com/2016/10/07/clintons-campaign-staff-is-five-times-the-size-of-trumps/" TargetMode="External"/><Relationship Id="rId4" Type="http://schemas.openxmlformats.org/officeDocument/2006/relationships/hyperlink" Target="http://www.thedailybeast.com/articles/2015/12/20/trump-trademarked-make-america-great-again-right-after-romney-lost.html" TargetMode="External"/><Relationship Id="rId9" Type="http://schemas.openxmlformats.org/officeDocument/2006/relationships/hyperlink" Target="http://www.politico.com/story/2008/01/undecided-hillary-keeps-shifting-slogans-007685"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australiancurriculum.edu.au/glossary/popup?a=ENB&amp;t=economics" TargetMode="External"/><Relationship Id="rId3" Type="http://schemas.openxmlformats.org/officeDocument/2006/relationships/hyperlink" Target="http://www.australiancurriculum.edu.au/curriculum/contentdescription/ACHES021" TargetMode="External"/><Relationship Id="rId7" Type="http://schemas.openxmlformats.org/officeDocument/2006/relationships/hyperlink" Target="http://www.australiancurriculum.edu.au/curriculum/contentdescription/ACHES024" TargetMode="External"/><Relationship Id="rId2" Type="http://schemas.openxmlformats.org/officeDocument/2006/relationships/hyperlink" Target="http://www.australiancurriculum.edu.au/glossary/popup?a=ENB&amp;t=business" TargetMode="External"/><Relationship Id="rId1" Type="http://schemas.openxmlformats.org/officeDocument/2006/relationships/slideLayout" Target="../slideLayouts/slideLayout7.xml"/><Relationship Id="rId6" Type="http://schemas.openxmlformats.org/officeDocument/2006/relationships/hyperlink" Target="https://getkahoot.com/" TargetMode="External"/><Relationship Id="rId5" Type="http://schemas.openxmlformats.org/officeDocument/2006/relationships/hyperlink" Target="http://www.australiancurriculum.edu.au/curriculum/contentdescription/ACHES023" TargetMode="External"/><Relationship Id="rId10" Type="http://schemas.openxmlformats.org/officeDocument/2006/relationships/hyperlink" Target="http://www.australiancurriculum.edu.au/curriculum/contentdescription/ACHES026" TargetMode="External"/><Relationship Id="rId4" Type="http://schemas.openxmlformats.org/officeDocument/2006/relationships/hyperlink" Target="http://www.australiancurriculum.edu.au/curriculum/contentdescription/ACHES022" TargetMode="External"/><Relationship Id="rId9" Type="http://schemas.openxmlformats.org/officeDocument/2006/relationships/hyperlink" Target="http://www.australiancurriculum.edu.au/curriculum/contentdescription/ACHES02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australiancurriculum.edu.au/curriculum/contentdescription/ACHEK017" TargetMode="External"/><Relationship Id="rId2" Type="http://schemas.openxmlformats.org/officeDocument/2006/relationships/hyperlink" Target="http://www.australiancurriculum.edu.au/glossary/popup?a=ENB&amp;t=market" TargetMode="External"/><Relationship Id="rId1" Type="http://schemas.openxmlformats.org/officeDocument/2006/relationships/slideLayout" Target="../slideLayouts/slideLayout7.xml"/><Relationship Id="rId6" Type="http://schemas.openxmlformats.org/officeDocument/2006/relationships/hyperlink" Target="http://www.australiancurriculum.edu.au/curriculum/contentdescription/ACHEK020" TargetMode="External"/><Relationship Id="rId5" Type="http://schemas.openxmlformats.org/officeDocument/2006/relationships/hyperlink" Target="http://www.australiancurriculum.edu.au/curriculum/contentdescription/ACHEK019" TargetMode="External"/><Relationship Id="rId4" Type="http://schemas.openxmlformats.org/officeDocument/2006/relationships/hyperlink" Target="http://www.australiancurriculum.edu.au/curriculum/contentdescription/ACHEK01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australiancurriculum.edu.au/curriculum/contentdescription/ACHEK028" TargetMode="External"/><Relationship Id="rId7" Type="http://schemas.openxmlformats.org/officeDocument/2006/relationships/hyperlink" Target="http://www.australiancurriculum.edu.au/Curriculum/Continuum?code=ACHEK031&amp;gcTitle=Critical+and+Creative+Thinking&amp;gcUri=http://vocabulary.curriculum.edu.au/generalCapability/4" TargetMode="External"/><Relationship Id="rId2" Type="http://schemas.openxmlformats.org/officeDocument/2006/relationships/hyperlink" Target="http://www.australiancurriculum.edu.au/curriculum/contentdescription/ACHEK027" TargetMode="External"/><Relationship Id="rId1" Type="http://schemas.openxmlformats.org/officeDocument/2006/relationships/slideLayout" Target="../slideLayouts/slideLayout7.xml"/><Relationship Id="rId6" Type="http://schemas.openxmlformats.org/officeDocument/2006/relationships/hyperlink" Target="http://www.australiancurriculum.edu.au/curriculum/contentdescription/ACHEK031" TargetMode="External"/><Relationship Id="rId5" Type="http://schemas.openxmlformats.org/officeDocument/2006/relationships/hyperlink" Target="http://www.australiancurriculum.edu.au/curriculum/contentdescription/ACHEK030" TargetMode="External"/><Relationship Id="rId4" Type="http://schemas.openxmlformats.org/officeDocument/2006/relationships/hyperlink" Target="http://www.australiancurriculum.edu.au/curriculum/contentdescription/ACHEK029"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australiancurriculum.edu.au/glossary/popup?a=ENB&amp;t=market" TargetMode="External"/><Relationship Id="rId3" Type="http://schemas.openxmlformats.org/officeDocument/2006/relationships/hyperlink" Target="http://www.australiancurriculum.edu.au/curriculum/contentdescription/ACHEK038" TargetMode="External"/><Relationship Id="rId7" Type="http://schemas.openxmlformats.org/officeDocument/2006/relationships/hyperlink" Target="http://www.australiancurriculum.edu.au/glossary/popup?a=ENB&amp;t=competitive+advantage" TargetMode="External"/><Relationship Id="rId2" Type="http://schemas.openxmlformats.org/officeDocument/2006/relationships/hyperlink" Target="http://www.australiancurriculum.edu.au/glossary/popup?a=ENB&amp;t=economy" TargetMode="External"/><Relationship Id="rId1" Type="http://schemas.openxmlformats.org/officeDocument/2006/relationships/slideLayout" Target="../slideLayouts/slideLayout7.xml"/><Relationship Id="rId6" Type="http://schemas.openxmlformats.org/officeDocument/2006/relationships/hyperlink" Target="http://www.australiancurriculum.edu.au/curriculum/contentdescription/ACHEK040" TargetMode="External"/><Relationship Id="rId5" Type="http://schemas.openxmlformats.org/officeDocument/2006/relationships/hyperlink" Target="http://www.asx.com.au/" TargetMode="External"/><Relationship Id="rId10" Type="http://schemas.openxmlformats.org/officeDocument/2006/relationships/hyperlink" Target="http://www.australiancurriculum.edu.au/curriculum/contentdescription/ACHEK042" TargetMode="External"/><Relationship Id="rId4" Type="http://schemas.openxmlformats.org/officeDocument/2006/relationships/hyperlink" Target="http://www.australiancurriculum.edu.au/curriculum/contentdescription/ACHEK039" TargetMode="External"/><Relationship Id="rId9" Type="http://schemas.openxmlformats.org/officeDocument/2006/relationships/hyperlink" Target="http://www.australiancurriculum.edu.au/curriculum/contentdescription/ACHEK041"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australiancurriculum.edu.au/glossary/popup?a=ENB&amp;t=consumer" TargetMode="External"/><Relationship Id="rId3" Type="http://schemas.openxmlformats.org/officeDocument/2006/relationships/hyperlink" Target="http://www.australiancurriculum.edu.au/curriculum/contentdescription/ACHEK050" TargetMode="External"/><Relationship Id="rId7" Type="http://schemas.openxmlformats.org/officeDocument/2006/relationships/hyperlink" Target="http://www.australiancurriculum.edu.au/curriculum/contentdescription/ACHEK052" TargetMode="External"/><Relationship Id="rId2" Type="http://schemas.openxmlformats.org/officeDocument/2006/relationships/hyperlink" Target="http://www.australiancurriculum.edu.au/glossary/popup?a=ENB&amp;t=economy" TargetMode="External"/><Relationship Id="rId1" Type="http://schemas.openxmlformats.org/officeDocument/2006/relationships/slideLayout" Target="../slideLayouts/slideLayout7.xml"/><Relationship Id="rId6" Type="http://schemas.openxmlformats.org/officeDocument/2006/relationships/hyperlink" Target="http://www.australiancurriculum.edu.au/curriculum/contentdescription/ACHEK051" TargetMode="External"/><Relationship Id="rId11" Type="http://schemas.openxmlformats.org/officeDocument/2006/relationships/hyperlink" Target="http://www.australiancurriculum.edu.au/curriculum/contentdescription/ACHEK054" TargetMode="External"/><Relationship Id="rId5" Type="http://schemas.openxmlformats.org/officeDocument/2006/relationships/hyperlink" Target="http://www.australiancurriculum.edu.au/glossary/popup?a=ENB&amp;t=living+standards" TargetMode="External"/><Relationship Id="rId10" Type="http://schemas.openxmlformats.org/officeDocument/2006/relationships/hyperlink" Target="http://www.australiancurriculum.edu.au/glossary/popup?a=ENB&amp;t=productivity" TargetMode="External"/><Relationship Id="rId4" Type="http://schemas.openxmlformats.org/officeDocument/2006/relationships/hyperlink" Target="http://www.abs.gov.au/" TargetMode="External"/><Relationship Id="rId9" Type="http://schemas.openxmlformats.org/officeDocument/2006/relationships/hyperlink" Target="http://www.australiancurriculum.edu.au/curriculum/contentdescription/ACHEK053"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b="1" dirty="0"/>
              <a:t>Economics and Business</a:t>
            </a:r>
            <a:endParaRPr lang="en-AU" b="1" dirty="0"/>
          </a:p>
        </p:txBody>
      </p:sp>
      <p:sp>
        <p:nvSpPr>
          <p:cNvPr id="3" name="Subtitle 2"/>
          <p:cNvSpPr>
            <a:spLocks noGrp="1"/>
          </p:cNvSpPr>
          <p:nvPr>
            <p:ph type="subTitle" idx="1"/>
          </p:nvPr>
        </p:nvSpPr>
        <p:spPr/>
        <p:txBody>
          <a:bodyPr/>
          <a:lstStyle/>
          <a:p>
            <a:pPr algn="l"/>
            <a:r>
              <a:rPr lang="en-US" dirty="0"/>
              <a:t>HASSSA Conference 2017</a:t>
            </a:r>
            <a:endParaRPr lang="en-AU" dirty="0"/>
          </a:p>
        </p:txBody>
      </p:sp>
    </p:spTree>
    <p:extLst>
      <p:ext uri="{BB962C8B-B14F-4D97-AF65-F5344CB8AC3E}">
        <p14:creationId xmlns:p14="http://schemas.microsoft.com/office/powerpoint/2010/main" val="35592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36274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7F7F7F"/>
                </a:solidFill>
                <a:effectLst/>
                <a:latin typeface="Arial" panose="020B0604020202020204" pitchFamily="34" charset="0"/>
              </a:rPr>
              <a:t>By Ken Danieli|3:35 pm, October 12, 2016</a:t>
            </a:r>
            <a:endParaRPr kumimoji="0" lang="en-US" altLang="en-US" sz="7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dirty="0">
                <a:ln>
                  <a:noFill/>
                </a:ln>
                <a:solidFill>
                  <a:srgbClr val="000000"/>
                </a:solidFill>
                <a:effectLst/>
                <a:latin typeface="Arial" panose="020B0604020202020204" pitchFamily="34" charset="0"/>
              </a:rPr>
              <a:t>The talking heads and political pundits are baffled this election season. </a:t>
            </a:r>
            <a:r>
              <a:rPr kumimoji="0" lang="en-US" altLang="en-US" sz="1300" b="0" i="0" u="none" strike="noStrike" cap="none" normalizeH="0" baseline="0" dirty="0">
                <a:ln>
                  <a:noFill/>
                </a:ln>
                <a:solidFill>
                  <a:srgbClr val="2B82BD"/>
                </a:solidFill>
                <a:effectLst/>
                <a:latin typeface="Arial" panose="020B0604020202020204" pitchFamily="34" charset="0"/>
                <a:hlinkClick r:id="rId2"/>
              </a:rPr>
              <a:t>To paraphrase the former Secretary of State</a:t>
            </a:r>
            <a:r>
              <a:rPr kumimoji="0" lang="en-US" altLang="en-US" sz="1300" b="0" i="0" u="none" strike="noStrike" cap="none" normalizeH="0" baseline="0" dirty="0">
                <a:ln>
                  <a:noFill/>
                </a:ln>
                <a:solidFill>
                  <a:srgbClr val="000000"/>
                </a:solidFill>
                <a:effectLst/>
                <a:latin typeface="Arial" panose="020B0604020202020204" pitchFamily="34" charset="0"/>
              </a:rPr>
              <a:t>, given all the media derision for Donald J. Trump and cheerleading for Hillary Clinton, why ISN’T she 50 points ahead, you might ask?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Even in view of the highly embarrassing Trump-Billy Bush NBC video leak last week, Hillary is still not ahead to the extent her supporters anticipated she would be at this point.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  </a:t>
            </a:r>
            <a:endParaRPr kumimoji="0" lang="en-US" altLang="en-US" sz="19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ADVERTISEMENT ––</a:t>
            </a:r>
            <a:endParaRPr kumimoji="0" lang="en-US" altLang="en-US" sz="1300" b="0" i="0" u="none" strike="noStrike" cap="none" normalizeH="0" baseline="0" dirty="0">
              <a:ln>
                <a:noFill/>
              </a:ln>
              <a:solidFill>
                <a:srgbClr val="0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The two leading candidates have crafted their marketing messages quite differently from each other this year in pursuit of the White House, and it’s for that reason that Mrs. Clinton doesn’t have the 50-point lead she says she deserves.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In marketing, the most successful brands position themselves with messages that are rooted in product truths. The best brands stand for something that’s authentically demonstrable about the product. A set of physical attributes deliver a set of benefits to consumers. From there a strong brand decides what positioning message will convey those benefits.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Ad campaigns and other communications are executions against the positioning and can vary over time but should deliver a consistent greater message, deeply rooted in benefits that are relevant to consumers, and which emanate from true, innate physical attributes.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Just about everyone in the country, whether they support The Donald or loathe him, could likely tell you that Trump’s campaign slogan is “Make America Great Again.”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That’s because he’s been using it consistently and relentlessly, in every medium, since he announced his campaign in June 2015. Trump realized that phrase, which is far from original (Ronald Reagan used it and even Bill Clinton used it in </a:t>
            </a:r>
            <a:r>
              <a:rPr kumimoji="0" lang="en-US" altLang="en-US" sz="1300" b="0" i="0" u="none" strike="noStrike" cap="none" normalizeH="0" baseline="0" dirty="0">
                <a:ln>
                  <a:noFill/>
                </a:ln>
                <a:solidFill>
                  <a:srgbClr val="2B82BD"/>
                </a:solidFill>
                <a:effectLst/>
                <a:latin typeface="Arial" panose="020B0604020202020204" pitchFamily="34" charset="0"/>
                <a:hlinkClick r:id="rId3"/>
              </a:rPr>
              <a:t>his own </a:t>
            </a:r>
            <a:r>
              <a:rPr kumimoji="0" lang="en-US" altLang="en-US" sz="1300" b="0" i="0" u="none" strike="noStrike" cap="none" normalizeH="0" baseline="0" dirty="0">
                <a:ln>
                  <a:noFill/>
                </a:ln>
                <a:solidFill>
                  <a:srgbClr val="000000"/>
                </a:solidFill>
                <a:effectLst/>
                <a:latin typeface="Arial" panose="020B0604020202020204" pitchFamily="34" charset="0"/>
              </a:rPr>
              <a:t>campaigns and on behalf of Hillary in 2008) was one that would connect with voters’ desires, given where he felt the country was heading early on. In fact, </a:t>
            </a:r>
            <a:r>
              <a:rPr kumimoji="0" lang="en-US" altLang="en-US" sz="1300" b="0" i="0" u="none" strike="noStrike" cap="none" normalizeH="0" baseline="0" dirty="0">
                <a:ln>
                  <a:noFill/>
                </a:ln>
                <a:solidFill>
                  <a:srgbClr val="2B82BD"/>
                </a:solidFill>
                <a:effectLst/>
                <a:latin typeface="Arial" panose="020B0604020202020204" pitchFamily="34" charset="0"/>
                <a:hlinkClick r:id="rId4"/>
              </a:rPr>
              <a:t>he applied to register that trademark days after Mitt Romney’s loss in 2012</a:t>
            </a:r>
            <a:r>
              <a:rPr kumimoji="0" lang="en-US" altLang="en-US" sz="1300" b="0" i="0" u="none" strike="noStrike" cap="none" normalizeH="0" baseline="0" dirty="0">
                <a:ln>
                  <a:noFill/>
                </a:ln>
                <a:solidFill>
                  <a:srgbClr val="00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Trump uses his line like other strong brand marketers use their well-chosen slogans.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Arial" panose="020B0604020202020204" pitchFamily="34" charset="0"/>
              </a:rPr>
              <a:t>Why has “Make America Great Again” been effective for Trump?</a:t>
            </a:r>
            <a:endParaRPr kumimoji="0" lang="en-US" altLang="en-US" sz="13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Trump’s career trajectory symbolizes his “American Success Story” positioning. He’s spent decades building his brand as a “bold, outspoken, and successful business leader who builds upscale projects and enjoys an opulent lifestyle as a result.” An affluent, brash, starter of things, Trump has built luxury commercial, residential, and resort properties around the country and the world and has had an airline, casinos, and various consumer products that all have borne the Trump name.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The businessman is attempting to translate his “Great American Success Story” to the campaign theme, “Make America Great Again.” Trump, in his own unique way, speaks from the heart about the negative changes that have made America’s position in the world slip and he directly pins those changes on his opponents. For voters who desire the chance to take a shot at that American dream, Trump embodies 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Trump had a TV series built around him that celebrated, and underscored, his personal brand. He starred as the focus-of-all-attention on </a:t>
            </a:r>
            <a:r>
              <a:rPr kumimoji="0" lang="en-US" altLang="en-US" sz="1300" b="0" i="0" u="none" strike="noStrike" cap="none" normalizeH="0" baseline="0" dirty="0">
                <a:ln>
                  <a:noFill/>
                </a:ln>
                <a:solidFill>
                  <a:srgbClr val="2B82BD"/>
                </a:solidFill>
                <a:effectLst/>
                <a:latin typeface="Arial" panose="020B0604020202020204" pitchFamily="34" charset="0"/>
                <a:hlinkClick r:id="rId5"/>
              </a:rPr>
              <a:t>NBC’s “The Apprentice,”</a:t>
            </a:r>
            <a:r>
              <a:rPr kumimoji="0" lang="en-US" altLang="en-US" sz="1300" b="0" i="0" u="none" strike="noStrike" cap="none" normalizeH="0" baseline="0" dirty="0">
                <a:ln>
                  <a:noFill/>
                </a:ln>
                <a:solidFill>
                  <a:srgbClr val="000000"/>
                </a:solidFill>
                <a:effectLst/>
                <a:latin typeface="Arial" panose="020B0604020202020204" pitchFamily="34" charset="0"/>
              </a:rPr>
              <a:t>  for fourteen seasons – an eternity in TV years- until last year when he had to leave NBC to run for president.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If business success is the ticket to the White House, then why aren’t we looking at President Romney’s bid for reelection in 2016? As much as Mitt Romney is also an American success story, Romney’s brand was stolid, smart, and earnest,</a:t>
            </a:r>
            <a:r>
              <a:rPr kumimoji="0" lang="en-US" altLang="en-US" sz="1300" b="0" i="0" u="none" strike="noStrike" cap="none" normalizeH="0" baseline="0" dirty="0">
                <a:ln>
                  <a:noFill/>
                </a:ln>
                <a:solidFill>
                  <a:srgbClr val="2B82BD"/>
                </a:solidFill>
                <a:effectLst/>
                <a:latin typeface="Arial" panose="020B0604020202020204" pitchFamily="34" charset="0"/>
                <a:hlinkClick r:id="rId6"/>
              </a:rPr>
              <a:t> yet he remained one of “them,”</a:t>
            </a:r>
            <a:r>
              <a:rPr kumimoji="0" lang="en-US" altLang="en-US" sz="1300" b="0" i="0" u="none" strike="noStrike" cap="none" normalizeH="0" baseline="0" dirty="0">
                <a:ln>
                  <a:noFill/>
                </a:ln>
                <a:solidFill>
                  <a:srgbClr val="000000"/>
                </a:solidFill>
                <a:effectLst/>
                <a:latin typeface="Arial" panose="020B0604020202020204" pitchFamily="34" charset="0"/>
              </a:rPr>
              <a:t> rather than one of us. He’s a very rich guy with a great lifestyle, but his elitist persona didn’t make the passionate connection with American voters that Trump has.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Trump’s delivery conveys more of an everyman with a sense of humor, who’s made it big. Trump’s son,</a:t>
            </a:r>
            <a:r>
              <a:rPr kumimoji="0" lang="en-US" altLang="en-US" sz="1300" b="0" i="0" u="none" strike="noStrike" cap="none" normalizeH="0" baseline="0" dirty="0">
                <a:ln>
                  <a:noFill/>
                </a:ln>
                <a:solidFill>
                  <a:srgbClr val="2B82BD"/>
                </a:solidFill>
                <a:effectLst/>
                <a:latin typeface="Arial" panose="020B0604020202020204" pitchFamily="34" charset="0"/>
                <a:hlinkClick r:id="rId7"/>
              </a:rPr>
              <a:t> Donald Trump Jr., refers to his dad as a “blue collar billionaire.”</a:t>
            </a:r>
            <a:r>
              <a:rPr kumimoji="0" lang="en-US" altLang="en-US" sz="1300" b="0" i="0" u="none" strike="noStrike" cap="none" normalizeH="0" baseline="0" dirty="0">
                <a:ln>
                  <a:noFill/>
                </a:ln>
                <a:solidFill>
                  <a:srgbClr val="000000"/>
                </a:solidFill>
                <a:effectLst/>
                <a:latin typeface="Arial" panose="020B0604020202020204" pitchFamily="34" charset="0"/>
              </a:rPr>
              <a:t> The moniker suits the elder Trump well.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His delivery and candor constantly underscore his ability to relate to American voters from walks of life far afield from his own. Trump grew up the son of successful builder in Queens, NY; he started rich and got a lot richer.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But as much as Trump has invested in his own image as one who basks in flashy opulence, helicoptering and jetting from Trump Tower to the </a:t>
            </a:r>
            <a:r>
              <a:rPr kumimoji="0" lang="en-US" altLang="en-US" sz="1300" b="0" i="0" u="none" strike="noStrike" cap="none" normalizeH="0" baseline="0" dirty="0">
                <a:ln>
                  <a:noFill/>
                </a:ln>
                <a:solidFill>
                  <a:srgbClr val="2B82BD"/>
                </a:solidFill>
                <a:effectLst/>
                <a:latin typeface="Arial" panose="020B0604020202020204" pitchFamily="34" charset="0"/>
                <a:hlinkClick r:id="rId8"/>
              </a:rPr>
              <a:t>Mar a Lago Club</a:t>
            </a:r>
            <a:r>
              <a:rPr kumimoji="0" lang="en-US" altLang="en-US" sz="1300" b="0" i="0" u="none" strike="noStrike" cap="none" normalizeH="0" baseline="0" dirty="0">
                <a:ln>
                  <a:noFill/>
                </a:ln>
                <a:solidFill>
                  <a:srgbClr val="000000"/>
                </a:solidFill>
                <a:effectLst/>
                <a:latin typeface="Arial" panose="020B0604020202020204" pitchFamily="34" charset="0"/>
              </a:rPr>
              <a:t>, his Palm Beach resort and residence, Trump connects with people- his people at least- on a human level.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He speaks to their values and ambitions and articulates their frustrations in a way that makes them feel that he knows them, in a way similar to the way that Bill “I feel your pain” Clinton famously did, but which never quite rubbed off on his wife, even after more than 45 years together.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Voters have expressed their enthusiasm for Trump’s brand by showing up in huge numbers to campaign events around the country and- as the pundits swore they never would- to the polls for the first-time politician.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Trump has generated enthusiasm and action in a segment of the electorate that, prior to his arrival on the scene, was split between turning out for typical politicians from either party or simply staying home on Election Day.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The tie that binds them is that they believe that Trump, while riding his ego wave, deep down is doing this for the reasons he states every day. His “product truth” is that he convincingly shares these voters’ deep love for America, while eschewing the contempt for America’s traditional values espoused by some on the other side.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Trump invariably finishes his rally speeches with some variation of “We will make America strong again. We will make America proud again.  We will make America safe again. And we will make America great again.”  That kind of consistent focus has firmly established his brand message in the minds of millions of voters, whether or not they support him..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I’d guess that a significantly smaller share of the population could play back, from top of mind, Hillary Clinton’s main campaign slogan.  Can you?</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Arial" panose="020B0604020202020204" pitchFamily="34" charset="0"/>
              </a:rPr>
              <a:t>How effectively has Hillary Clinton crafted her brand in 2012?</a:t>
            </a:r>
            <a:endParaRPr kumimoji="0" lang="en-US" altLang="en-US" sz="13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In contrast, many voters lack enthusiasm for the former First Lady when compared to her previous bid for the Democratic nomination. Hillary Clinton took the prize this year, but with around 2 million fewer votes than she garnered in 2008. She overcame having a personal brand that was more nebulous than that of her primary rival, Senator Bernie Sanders, by having more financial resources and deeper roots in the Democratic establishment.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Ironically, Clinton ran </a:t>
            </a:r>
            <a:r>
              <a:rPr kumimoji="0" lang="en-US" altLang="en-US" sz="1300" b="0" i="0" u="none" strike="noStrike" cap="none" normalizeH="0" baseline="0" dirty="0">
                <a:ln>
                  <a:noFill/>
                </a:ln>
                <a:solidFill>
                  <a:srgbClr val="000000"/>
                </a:solidFill>
                <a:effectLst/>
                <a:latin typeface="Arial" panose="020B0604020202020204" pitchFamily="34" charset="0"/>
                <a:hlinkClick r:id="rId9"/>
              </a:rPr>
              <a:t>another well-funded campaign with shifting themes</a:t>
            </a:r>
            <a:r>
              <a:rPr kumimoji="0" lang="en-US" altLang="en-US" sz="1300" b="0" i="0" u="none" strike="noStrike" cap="none" normalizeH="0" baseline="0" dirty="0">
                <a:ln>
                  <a:noFill/>
                </a:ln>
                <a:solidFill>
                  <a:srgbClr val="000000"/>
                </a:solidFill>
                <a:effectLst/>
                <a:latin typeface="Arial" panose="020B0604020202020204" pitchFamily="34" charset="0"/>
              </a:rPr>
              <a:t> against Obama in the 2008 nomination race, by trying to appeal to the same working class base of Reagan Democrat descendants that Trump is now resonating with. And she and those voters were sometimes called racist and xenophobic at the time for the effort.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That spring, candidate Obama explained to wealthy donors at a private fundraiser in San Francisco that Clinton’s wins and polling leads (which were baffling to the coastal elites who were all-in for Obama) in many big, </a:t>
            </a:r>
            <a:r>
              <a:rPr kumimoji="0" lang="en-US" altLang="en-US" sz="1300" b="0" i="0" u="none" strike="noStrike" cap="none" normalizeH="0" baseline="0" dirty="0" err="1">
                <a:ln>
                  <a:noFill/>
                </a:ln>
                <a:solidFill>
                  <a:srgbClr val="000000"/>
                </a:solidFill>
                <a:effectLst/>
                <a:latin typeface="Arial" panose="020B0604020202020204" pitchFamily="34" charset="0"/>
              </a:rPr>
              <a:t>midwestern</a:t>
            </a:r>
            <a:r>
              <a:rPr kumimoji="0" lang="en-US" altLang="en-US" sz="1300" b="0" i="0" u="none" strike="noStrike" cap="none" normalizeH="0" baseline="0" dirty="0">
                <a:ln>
                  <a:noFill/>
                </a:ln>
                <a:solidFill>
                  <a:srgbClr val="000000"/>
                </a:solidFill>
                <a:effectLst/>
                <a:latin typeface="Arial" panose="020B0604020202020204" pitchFamily="34" charset="0"/>
              </a:rPr>
              <a:t> primaries were due to those voters’ unsophisticated, resentful world views and how they “cling to guns or religion or antipathy toward people who aren’t like them or anti-immigrant sentiment or anti-trade sentiment as a way to explain their frustrations.”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Clinton has chosen the economically worded ‘“Stronger Together” as her campaign slogan in 2016. (Or is it “I’m With Her?”- one more word, but six fewer letters — another Clinton slogan which has been used even more widely.) “I’m With Her” is a statement of personal backing, but doesn’t speak to what she will do for the country, other than to underscore that she would be the first woman president, by emphasizing her gender.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What Clinton is really running on now boils down to this branding statement: “I’m not Trump (and, remember, I’m a woman).” Both brand claims are true, and believable.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Of course she also has much more money, </a:t>
            </a:r>
            <a:r>
              <a:rPr kumimoji="0" lang="en-US" altLang="en-US" sz="1300" b="0" i="0" u="none" strike="noStrike" cap="none" normalizeH="0" baseline="0" dirty="0">
                <a:ln>
                  <a:noFill/>
                </a:ln>
                <a:solidFill>
                  <a:srgbClr val="2B82BD"/>
                </a:solidFill>
                <a:effectLst/>
                <a:latin typeface="Arial" panose="020B0604020202020204" pitchFamily="34" charset="0"/>
                <a:hlinkClick r:id="rId10"/>
              </a:rPr>
              <a:t>a huge, paid organization</a:t>
            </a:r>
            <a:r>
              <a:rPr kumimoji="0" lang="en-US" altLang="en-US" sz="1300" b="0" i="0" u="none" strike="noStrike" cap="none" normalizeH="0" baseline="0" dirty="0">
                <a:ln>
                  <a:noFill/>
                </a:ln>
                <a:solidFill>
                  <a:srgbClr val="000000"/>
                </a:solidFill>
                <a:effectLst/>
                <a:latin typeface="Arial" panose="020B0604020202020204" pitchFamily="34" charset="0"/>
              </a:rPr>
              <a:t> (4,200 and counting), and the complicity of most of the media establishment.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Arial" panose="020B0604020202020204" pitchFamily="34" charset="0"/>
              </a:rPr>
              <a:t>How well are Trump and Clinton delivering their branding messages?</a:t>
            </a:r>
            <a:endParaRPr kumimoji="0" lang="en-US" altLang="en-US" sz="13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Trump’s message, “Make America Great Again”, permeates his speeches, campaign appearances, advertising, and campaign merchandise. That’s his line and he’s sticking with 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While Clinton’s theme, “Stronger Together,” is used on posters at her campaign appearances and, sparingly, on her website, it’s failed to catch on as a theme and also fails to articulate what she plans to do as president. A vague, feel-good mantra without a goal, the slogan is being used less and less over time, and isn’t widely featured in campaign merchandise.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The only themes that consistently rise to the top of her website, blog and news releases are “She’s a woman” and “Fear Donald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Of course, both candidates attack their opponents with gusto. But Clinton’s attacks on Trump appear to be her central, defining campaign message at this point (other than her womanhood-as-a-difference). Trump’s attacks on Clinton, while important, aren’t the main idea he’s conveying.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Sure, Clinton’s got page after page of policy statements, blog posts, fact checks, videos, and more on her site about her public (if not her actual private) positions on issue after issue. (An army of </a:t>
            </a:r>
            <a:r>
              <a:rPr kumimoji="0" lang="en-US" altLang="en-US" sz="1300" b="0" i="0" u="none" strike="noStrike" cap="none" normalizeH="0" baseline="0" dirty="0">
                <a:ln>
                  <a:noFill/>
                </a:ln>
                <a:solidFill>
                  <a:srgbClr val="2B82BD"/>
                </a:solidFill>
                <a:effectLst/>
                <a:latin typeface="Arial" panose="020B0604020202020204" pitchFamily="34" charset="0"/>
                <a:hlinkClick r:id="rId10"/>
              </a:rPr>
              <a:t>4,200 paid staffers </a:t>
            </a:r>
            <a:r>
              <a:rPr kumimoji="0" lang="en-US" altLang="en-US" sz="1300" b="0" i="0" u="none" strike="noStrike" cap="none" normalizeH="0" baseline="0" dirty="0">
                <a:ln>
                  <a:noFill/>
                </a:ln>
                <a:solidFill>
                  <a:srgbClr val="000000"/>
                </a:solidFill>
                <a:effectLst/>
                <a:latin typeface="Arial" panose="020B0604020202020204" pitchFamily="34" charset="0"/>
              </a:rPr>
              <a:t>has to produce volumes of words.) But nothing synthesizes those endless statements into a meaningful gestalt on behalf of their candidate. The virtual “Encyclopedia </a:t>
            </a:r>
            <a:r>
              <a:rPr kumimoji="0" lang="en-US" altLang="en-US" sz="1300" b="0" i="0" u="none" strike="noStrike" cap="none" normalizeH="0" baseline="0" dirty="0" err="1">
                <a:ln>
                  <a:noFill/>
                </a:ln>
                <a:solidFill>
                  <a:srgbClr val="000000"/>
                </a:solidFill>
                <a:effectLst/>
                <a:latin typeface="Arial" panose="020B0604020202020204" pitchFamily="34" charset="0"/>
              </a:rPr>
              <a:t>Clintonia</a:t>
            </a:r>
            <a:r>
              <a:rPr kumimoji="0" lang="en-US" altLang="en-US" sz="1300" b="0" i="0" u="none" strike="noStrike" cap="none" normalizeH="0" baseline="0" dirty="0">
                <a:ln>
                  <a:noFill/>
                </a:ln>
                <a:solidFill>
                  <a:srgbClr val="000000"/>
                </a:solidFill>
                <a:effectLst/>
                <a:latin typeface="Arial" panose="020B0604020202020204" pitchFamily="34" charset="0"/>
              </a:rPr>
              <a:t>” at hillaryclinton.com doesn’t all add up to “Stronger Together,” which is why the slogan has failed to resonate for her and is now being subordinated.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Much of the messaging for Clinton is focused on fueling a fear of a Trump presidency. On Clinton’s campaign website’s blog page, called </a:t>
            </a:r>
            <a:r>
              <a:rPr kumimoji="0" lang="en-US" altLang="en-US" sz="1300" b="0" i="0" u="none" strike="noStrike" cap="none" normalizeH="0" baseline="0" dirty="0">
                <a:ln>
                  <a:noFill/>
                </a:ln>
                <a:solidFill>
                  <a:srgbClr val="2B82BD"/>
                </a:solidFill>
                <a:effectLst/>
                <a:latin typeface="Arial" panose="020B0604020202020204" pitchFamily="34" charset="0"/>
                <a:hlinkClick r:id="rId11"/>
              </a:rPr>
              <a:t>“The Feed,”</a:t>
            </a:r>
            <a:r>
              <a:rPr kumimoji="0" lang="en-US" altLang="en-US" sz="1300" b="0" i="0" u="none" strike="noStrike" cap="none" normalizeH="0" baseline="0" dirty="0">
                <a:ln>
                  <a:noFill/>
                </a:ln>
                <a:solidFill>
                  <a:srgbClr val="000000"/>
                </a:solidFill>
                <a:effectLst/>
                <a:latin typeface="Arial" panose="020B0604020202020204" pitchFamily="34" charset="0"/>
              </a:rPr>
              <a:t> on one afternoon last week, five of the entries supported her agenda while eight attacked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Clinton’s brand promise, at this stage of the campaign, is: “Fear Donald Trump, because Trump is dangerous.  I’m a safer choice because I’m experienced and connected…. and I’m a woman.”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Both campaigns’ websites offer a litany of stands on issues, and both fail to link those stands to a greater architecture of what their candidate stands for. Trump’s site is considerably less rich, slick, and active than Clinton’s. But Trump has been effective since the start of his campaign, and since 2012 when he filed for the trademark on “Make America Great Again”, in communicating in both words and emotions how his positions build up to a general theme.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He does this in well-attended, frequent rallies that are often broadcast on multiple cable new channels, and in frequent on-air interviews — something which his opponent had avoided.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The content of Clinton’s rallies mirrors her litany of issues, but she fails to build them to a greater theme. Her slogan, “Stronger Together” doesn’t link together the long list of  issues she rattles through.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Clinton’s messaging, including derisively referring to Trump’s base as a “basket of </a:t>
            </a:r>
            <a:r>
              <a:rPr kumimoji="0" lang="en-US" altLang="en-US" sz="1300" b="0" i="0" u="none" strike="noStrike" cap="none" normalizeH="0" baseline="0" dirty="0" err="1">
                <a:ln>
                  <a:noFill/>
                </a:ln>
                <a:solidFill>
                  <a:srgbClr val="000000"/>
                </a:solidFill>
                <a:effectLst/>
                <a:latin typeface="Arial" panose="020B0604020202020204" pitchFamily="34" charset="0"/>
              </a:rPr>
              <a:t>deplorables</a:t>
            </a:r>
            <a:r>
              <a:rPr kumimoji="0" lang="en-US" altLang="en-US" sz="1300" b="0" i="0" u="none" strike="noStrike" cap="none" normalizeH="0" baseline="0" dirty="0">
                <a:ln>
                  <a:noFill/>
                </a:ln>
                <a:solidFill>
                  <a:srgbClr val="000000"/>
                </a:solidFill>
                <a:effectLst/>
                <a:latin typeface="Arial" panose="020B0604020202020204" pitchFamily="34" charset="0"/>
              </a:rPr>
              <a:t>,” has arguably backfired, effectively motivating Trump’s biggest fans, and will perhaps help turn out those voters for him in November. Trump acolytes now wear Clinton’s insult as a badge of honor and unity.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While Trump famously goes after his opponent on the stump, his harsh criticism of her supplements, rather than defines, his core campaign brand message, and his website isn’t as focused on attacking Clinton as hers is now committed to actively promoting “fear of Trump” as a central campaign theme.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In fact, Trump has a separate site, that’s not yet linked from his main site, a news aggregation hub, like The Drudge Report, dedicated to links to negative news stories about Clinton, rather than attacks written by the Trump campaign. It’s called </a:t>
            </a:r>
            <a:r>
              <a:rPr kumimoji="0" lang="en-US" altLang="en-US" sz="1300" b="0" i="0" u="none" strike="noStrike" cap="none" normalizeH="0" baseline="0" dirty="0">
                <a:ln>
                  <a:noFill/>
                </a:ln>
                <a:solidFill>
                  <a:srgbClr val="2B82BD"/>
                </a:solidFill>
                <a:effectLst/>
                <a:latin typeface="Arial" panose="020B0604020202020204" pitchFamily="34" charset="0"/>
                <a:hlinkClick r:id="rId12"/>
              </a:rPr>
              <a:t>http://clintonkaine.com/</a:t>
            </a:r>
            <a:r>
              <a:rPr kumimoji="0" lang="en-US" altLang="en-US" sz="1300" b="0" i="0" u="none" strike="noStrike" cap="none" normalizeH="0" baseline="0" dirty="0">
                <a:ln>
                  <a:noFill/>
                </a:ln>
                <a:solidFill>
                  <a:srgbClr val="000000"/>
                </a:solidFill>
                <a:effectLst/>
                <a:latin typeface="Arial" panose="020B0604020202020204" pitchFamily="34" charset="0"/>
              </a:rPr>
              <a:t>.  (Yeah, you read that right.)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The difference in approaches is striking: Clinton’s attacks on Trump have overtaken her campaign’s branding, while Trump’s negative stories on Clinton are principally hosted on a separate domain.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Arial" panose="020B0604020202020204" pitchFamily="34" charset="0"/>
              </a:rPr>
              <a:t>Should Trump tone it down or double down on his brand?</a:t>
            </a:r>
            <a:endParaRPr kumimoji="0" lang="en-US" altLang="en-US" sz="13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Pundits and advisors may remind Trump to tone it down, stay on script, try to not alienate people, and reach out to other voters. But the political gurus did that through all the primaries; Trump largely ignored them and just kept on winning. So while the talking heads may have it right about wooing the swing voters, Trump innately knows that he’s not going to be successful by pandering to people on the fence and diluting his brand among his core followers.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He realizes that his upside is in his base, which runs on passion, and he needs to turn them out in record numbers, like Obama did with millennials and African Americans in 2008…and not nearly as well four years later.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Perhaps the pundits and Clinton strategists (sometimes the same people or their spouses or BFFs) are right. Maybe Hillary’s potential anti-Trump target is larger than Trump’s base and motivating them to get out to vote against Trump, if not enthusiastically for “Her,” will work, and she’ll win without truly defining her message beyond being a woman who’s not Donald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But if Trump can continue to fire up and turn out the base that was apathetic to voting in large numbers in 2012 and if Clinton lags behind the turnout that Obama generated in 2008, he stands a good chance of winning.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He’ll have done that by sticking to his brand.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2B82BD"/>
                </a:solidFill>
                <a:effectLst/>
                <a:latin typeface="Arial" panose="020B0604020202020204" pitchFamily="34" charset="0"/>
                <a:hlinkClick r:id="rId13"/>
              </a:rPr>
              <a:t>Ken </a:t>
            </a:r>
            <a:r>
              <a:rPr kumimoji="0" lang="en-US" altLang="en-US" sz="1300" b="0" i="0" u="none" strike="noStrike" cap="none" normalizeH="0" baseline="0" dirty="0" err="1">
                <a:ln>
                  <a:noFill/>
                </a:ln>
                <a:solidFill>
                  <a:srgbClr val="2B82BD"/>
                </a:solidFill>
                <a:effectLst/>
                <a:latin typeface="Arial" panose="020B0604020202020204" pitchFamily="34" charset="0"/>
                <a:hlinkClick r:id="rId13"/>
              </a:rPr>
              <a:t>Danieli</a:t>
            </a:r>
            <a:r>
              <a:rPr kumimoji="0" lang="en-US" altLang="en-US" sz="1300" b="0" i="0" u="none" strike="noStrike" cap="none" normalizeH="0" baseline="0" dirty="0">
                <a:ln>
                  <a:noFill/>
                </a:ln>
                <a:solidFill>
                  <a:srgbClr val="2B82BD"/>
                </a:solidFill>
                <a:effectLst/>
                <a:latin typeface="Arial" panose="020B0604020202020204" pitchFamily="34" charset="0"/>
                <a:hlinkClick r:id="rId13"/>
              </a:rPr>
              <a:t> is a brand strategist</a:t>
            </a:r>
            <a:endParaRPr kumimoji="0" lang="en-US" altLang="en-US" sz="1900" b="0" i="0" u="none" strike="noStrike" cap="none" normalizeH="0" baseline="0" dirty="0">
              <a:ln>
                <a:noFill/>
              </a:ln>
              <a:solidFill>
                <a:srgbClr val="000000"/>
              </a:solidFill>
              <a:effectLst/>
              <a:latin typeface="Arial" panose="020B0604020202020204" pitchFamily="34" charset="0"/>
            </a:endParaRPr>
          </a:p>
        </p:txBody>
      </p:sp>
      <p:sp>
        <p:nvSpPr>
          <p:cNvPr id="3" name="AutoShape 2" descr="https://cloud-video.unrulymedia.com/native/in-art-countdown-icon-128x128x3s.gif?d=1487965024163853585.6739360333"/>
          <p:cNvSpPr>
            <a:spLocks noChangeAspect="1" noChangeArrowheads="1"/>
          </p:cNvSpPr>
          <p:nvPr/>
        </p:nvSpPr>
        <p:spPr bwMode="auto">
          <a:xfrm>
            <a:off x="138113" y="-70739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 name="AutoShape 3" descr="https://video.unrulymedia.com/native/in-art-soundanimation-icon-41x48.gif"/>
          <p:cNvSpPr>
            <a:spLocks noChangeAspect="1" noChangeArrowheads="1"/>
          </p:cNvSpPr>
          <p:nvPr/>
        </p:nvSpPr>
        <p:spPr bwMode="auto">
          <a:xfrm>
            <a:off x="138113" y="-67691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12865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130" y="394692"/>
            <a:ext cx="11723571" cy="6001643"/>
          </a:xfrm>
          <a:prstGeom prst="rect">
            <a:avLst/>
          </a:prstGeom>
        </p:spPr>
        <p:txBody>
          <a:bodyPr wrap="square">
            <a:spAutoFit/>
          </a:bodyPr>
          <a:lstStyle/>
          <a:p>
            <a:r>
              <a:rPr lang="en-US" sz="2800" b="1" i="1" dirty="0">
                <a:solidFill>
                  <a:srgbClr val="000000"/>
                </a:solidFill>
                <a:effectLst/>
                <a:latin typeface="HelveticaNeue-Light"/>
              </a:rPr>
              <a:t>Economics and Business Skills</a:t>
            </a:r>
          </a:p>
          <a:p>
            <a:endParaRPr lang="en-US" b="1" i="1" dirty="0">
              <a:solidFill>
                <a:srgbClr val="000000"/>
              </a:solidFill>
              <a:effectLst/>
              <a:latin typeface="HelveticaNeue-Light"/>
            </a:endParaRPr>
          </a:p>
          <a:p>
            <a:r>
              <a:rPr lang="en-US" b="1" i="0" dirty="0">
                <a:solidFill>
                  <a:srgbClr val="000000"/>
                </a:solidFill>
                <a:effectLst/>
                <a:latin typeface="HelveticaNeue-Light"/>
              </a:rPr>
              <a:t>Questioning and research</a:t>
            </a:r>
          </a:p>
          <a:p>
            <a:r>
              <a:rPr lang="en-US" b="0" i="0" dirty="0">
                <a:solidFill>
                  <a:srgbClr val="000000"/>
                </a:solidFill>
                <a:effectLst/>
                <a:latin typeface="HelveticaNeue-Light"/>
              </a:rPr>
              <a:t>Develop questions about an economic or </a:t>
            </a:r>
            <a:r>
              <a:rPr lang="en-US" b="0" i="0" u="none" strike="noStrike" dirty="0">
                <a:solidFill>
                  <a:srgbClr val="767676"/>
                </a:solidFill>
                <a:effectLst/>
                <a:latin typeface="HelveticaNeue-Light"/>
                <a:hlinkClick r:id="rId2" tooltip="Display the glossary entry for business"/>
              </a:rPr>
              <a:t>business</a:t>
            </a:r>
            <a:r>
              <a:rPr lang="en-US" b="0" i="0" dirty="0">
                <a:solidFill>
                  <a:srgbClr val="000000"/>
                </a:solidFill>
                <a:effectLst/>
                <a:latin typeface="HelveticaNeue-Light"/>
              </a:rPr>
              <a:t> issue or event, and plan and conduct an investigation or project </a:t>
            </a:r>
            <a:r>
              <a:rPr lang="en-US" b="0" i="0" u="none" strike="noStrike" dirty="0">
                <a:solidFill>
                  <a:srgbClr val="767676"/>
                </a:solidFill>
                <a:effectLst/>
                <a:latin typeface="HelveticaNeue-Light"/>
                <a:hlinkClick r:id="rId3" tooltip="View additional details of ACHES021"/>
              </a:rPr>
              <a:t>(ACHES021)</a:t>
            </a:r>
            <a:endParaRPr lang="en-US" b="0" i="0" u="none" strike="noStrike" dirty="0">
              <a:solidFill>
                <a:srgbClr val="767676"/>
              </a:solidFill>
              <a:effectLst/>
              <a:latin typeface="HelveticaNeue-Light"/>
            </a:endParaRPr>
          </a:p>
          <a:p>
            <a:endParaRPr lang="en-US" sz="400" b="0" i="0" dirty="0">
              <a:solidFill>
                <a:srgbClr val="000000"/>
              </a:solidFill>
              <a:effectLst/>
              <a:latin typeface="HelveticaNeue-Light"/>
            </a:endParaRPr>
          </a:p>
          <a:p>
            <a:r>
              <a:rPr lang="en-US" b="0" i="0" dirty="0">
                <a:solidFill>
                  <a:srgbClr val="000000"/>
                </a:solidFill>
                <a:effectLst/>
                <a:latin typeface="HelveticaNeue-Light"/>
              </a:rPr>
              <a:t>Gather relevant data and information from a range of digital, online and print sources </a:t>
            </a:r>
            <a:r>
              <a:rPr lang="en-US" b="0" i="0" u="none" strike="noStrike" dirty="0">
                <a:solidFill>
                  <a:srgbClr val="767676"/>
                </a:solidFill>
                <a:effectLst/>
                <a:latin typeface="HelveticaNeue-Light"/>
                <a:hlinkClick r:id="rId4" tooltip="View additional details of ACHES022"/>
              </a:rPr>
              <a:t>(ACHES022)</a:t>
            </a:r>
            <a:endParaRPr lang="en-US" b="0" i="0" u="none" strike="noStrike" dirty="0">
              <a:solidFill>
                <a:srgbClr val="767676"/>
              </a:solidFill>
              <a:effectLst/>
              <a:latin typeface="HelveticaNeue-Light"/>
            </a:endParaRPr>
          </a:p>
          <a:p>
            <a:endParaRPr lang="en-US" sz="1400" b="0" i="0" dirty="0">
              <a:solidFill>
                <a:srgbClr val="000000"/>
              </a:solidFill>
              <a:effectLst/>
              <a:latin typeface="HelveticaNeue-Light"/>
            </a:endParaRPr>
          </a:p>
          <a:p>
            <a:r>
              <a:rPr lang="en-US" b="1" i="0" dirty="0">
                <a:solidFill>
                  <a:srgbClr val="000000"/>
                </a:solidFill>
                <a:effectLst/>
                <a:latin typeface="HelveticaNeue-Light"/>
              </a:rPr>
              <a:t>Interpretation and analysis</a:t>
            </a:r>
          </a:p>
          <a:p>
            <a:r>
              <a:rPr lang="en-US" b="0" i="0" dirty="0">
                <a:solidFill>
                  <a:srgbClr val="000000"/>
                </a:solidFill>
                <a:effectLst/>
                <a:latin typeface="HelveticaNeue-Light"/>
              </a:rPr>
              <a:t>Interpret data and information displayed in different formats to identify relationships and trends </a:t>
            </a:r>
            <a:r>
              <a:rPr lang="en-US" b="0" i="0" u="none" strike="noStrike" dirty="0">
                <a:solidFill>
                  <a:srgbClr val="767676"/>
                </a:solidFill>
                <a:effectLst/>
                <a:latin typeface="HelveticaNeue-Light"/>
                <a:hlinkClick r:id="rId5" tooltip="View additional details of ACHES023"/>
              </a:rPr>
              <a:t>(ACHES023)</a:t>
            </a:r>
            <a:endParaRPr lang="en-US" b="0" i="0" u="none" strike="noStrike" dirty="0">
              <a:solidFill>
                <a:srgbClr val="767676"/>
              </a:solidFill>
              <a:effectLst/>
              <a:latin typeface="HelveticaNeue-Light"/>
            </a:endParaRPr>
          </a:p>
          <a:p>
            <a:pPr algn="r"/>
            <a:r>
              <a:rPr lang="en-US" dirty="0">
                <a:solidFill>
                  <a:srgbClr val="FF0000"/>
                </a:solidFill>
                <a:latin typeface="HelveticaNeue-Light"/>
              </a:rPr>
              <a:t>US election, Donald Trump, </a:t>
            </a:r>
            <a:r>
              <a:rPr lang="en-US" dirty="0">
                <a:solidFill>
                  <a:srgbClr val="FF0000"/>
                </a:solidFill>
                <a:latin typeface="HelveticaNeue-Light"/>
                <a:hlinkClick r:id="rId6"/>
              </a:rPr>
              <a:t>https://getkahoot.com/</a:t>
            </a:r>
            <a:r>
              <a:rPr lang="en-US" dirty="0">
                <a:solidFill>
                  <a:srgbClr val="FF0000"/>
                </a:solidFill>
                <a:latin typeface="HelveticaNeue-Light"/>
              </a:rPr>
              <a:t>, Australian election http://results.aec.gov.au/20499/Website/HouseDivisionalResults-20499.htm</a:t>
            </a:r>
            <a:endParaRPr lang="en-US" b="0" i="0" u="none" strike="noStrike" dirty="0">
              <a:solidFill>
                <a:srgbClr val="FF0000"/>
              </a:solidFill>
              <a:effectLst/>
              <a:latin typeface="HelveticaNeue-Light"/>
            </a:endParaRPr>
          </a:p>
          <a:p>
            <a:endParaRPr lang="en-US" sz="1400" b="0" i="0" dirty="0">
              <a:solidFill>
                <a:srgbClr val="000000"/>
              </a:solidFill>
              <a:effectLst/>
              <a:latin typeface="HelveticaNeue-Light"/>
            </a:endParaRPr>
          </a:p>
          <a:p>
            <a:r>
              <a:rPr lang="en-US" b="1" i="0" dirty="0">
                <a:solidFill>
                  <a:srgbClr val="000000"/>
                </a:solidFill>
                <a:effectLst/>
                <a:latin typeface="HelveticaNeue-Light"/>
              </a:rPr>
              <a:t>Economic reasoning, decision-making and application</a:t>
            </a:r>
          </a:p>
          <a:p>
            <a:r>
              <a:rPr lang="en-US" b="0" i="0" dirty="0">
                <a:solidFill>
                  <a:srgbClr val="000000"/>
                </a:solidFill>
                <a:effectLst/>
                <a:latin typeface="HelveticaNeue-Light"/>
              </a:rPr>
              <a:t>Generate a range of alternatives in response to an observed economic or </a:t>
            </a:r>
            <a:r>
              <a:rPr lang="en-US" b="0" i="0" u="none" strike="noStrike" dirty="0">
                <a:solidFill>
                  <a:srgbClr val="767676"/>
                </a:solidFill>
                <a:effectLst/>
                <a:latin typeface="HelveticaNeue-Light"/>
                <a:hlinkClick r:id="rId2" tooltip="Display the glossary entry for business"/>
              </a:rPr>
              <a:t>business</a:t>
            </a:r>
            <a:r>
              <a:rPr lang="en-US" b="0" i="0" dirty="0">
                <a:solidFill>
                  <a:srgbClr val="000000"/>
                </a:solidFill>
                <a:effectLst/>
                <a:latin typeface="HelveticaNeue-Light"/>
              </a:rPr>
              <a:t> issue or event, and evaluate the potential costs and benefits of each alternative </a:t>
            </a:r>
            <a:r>
              <a:rPr lang="en-US" b="0" i="0" u="none" strike="noStrike" dirty="0">
                <a:solidFill>
                  <a:srgbClr val="767676"/>
                </a:solidFill>
                <a:effectLst/>
                <a:latin typeface="HelveticaNeue-Light"/>
                <a:hlinkClick r:id="rId7" tooltip="View additional details of ACHES024"/>
              </a:rPr>
              <a:t>(ACHES024)</a:t>
            </a:r>
            <a:endParaRPr lang="en-US" b="0" i="0" u="none" strike="noStrike" dirty="0">
              <a:solidFill>
                <a:srgbClr val="767676"/>
              </a:solidFill>
              <a:effectLst/>
              <a:latin typeface="HelveticaNeue-Light"/>
            </a:endParaRPr>
          </a:p>
          <a:p>
            <a:endParaRPr lang="en-US" sz="400" b="0" i="0" dirty="0">
              <a:solidFill>
                <a:srgbClr val="000000"/>
              </a:solidFill>
              <a:effectLst/>
              <a:latin typeface="HelveticaNeue-Light"/>
            </a:endParaRPr>
          </a:p>
          <a:p>
            <a:r>
              <a:rPr lang="en-US" b="0" i="0" dirty="0">
                <a:solidFill>
                  <a:srgbClr val="000000"/>
                </a:solidFill>
                <a:effectLst/>
                <a:latin typeface="HelveticaNeue-Light"/>
              </a:rPr>
              <a:t>Apply </a:t>
            </a:r>
            <a:r>
              <a:rPr lang="en-US" b="0" i="0" u="none" strike="noStrike" dirty="0">
                <a:solidFill>
                  <a:srgbClr val="767676"/>
                </a:solidFill>
                <a:effectLst/>
                <a:latin typeface="HelveticaNeue-Light"/>
                <a:hlinkClick r:id="rId8" tooltip="Display the glossary entry for economics"/>
              </a:rPr>
              <a:t>economics</a:t>
            </a:r>
            <a:r>
              <a:rPr lang="en-US" b="0" i="0" dirty="0">
                <a:solidFill>
                  <a:srgbClr val="000000"/>
                </a:solidFill>
                <a:effectLst/>
                <a:latin typeface="HelveticaNeue-Light"/>
              </a:rPr>
              <a:t> and </a:t>
            </a:r>
            <a:r>
              <a:rPr lang="en-US" b="0" i="0" u="none" strike="noStrike" dirty="0">
                <a:solidFill>
                  <a:srgbClr val="767676"/>
                </a:solidFill>
                <a:effectLst/>
                <a:latin typeface="HelveticaNeue-Light"/>
                <a:hlinkClick r:id="rId2" tooltip="Display the glossary entry for business"/>
              </a:rPr>
              <a:t>business</a:t>
            </a:r>
            <a:r>
              <a:rPr lang="en-US" b="0" i="0" dirty="0">
                <a:solidFill>
                  <a:srgbClr val="000000"/>
                </a:solidFill>
                <a:effectLst/>
                <a:latin typeface="HelveticaNeue-Light"/>
              </a:rPr>
              <a:t> knowledge, skills and concepts in familiar and new situations </a:t>
            </a:r>
            <a:r>
              <a:rPr lang="en-US" b="0" i="0" u="none" strike="noStrike" dirty="0">
                <a:solidFill>
                  <a:srgbClr val="767676"/>
                </a:solidFill>
                <a:effectLst/>
                <a:latin typeface="HelveticaNeue-Light"/>
                <a:hlinkClick r:id="rId9" tooltip="View additional details of ACHES025"/>
              </a:rPr>
              <a:t>(ACHES025)</a:t>
            </a:r>
            <a:endParaRPr lang="en-US" b="0" i="0" u="none" strike="noStrike" dirty="0">
              <a:solidFill>
                <a:srgbClr val="767676"/>
              </a:solidFill>
              <a:effectLst/>
              <a:latin typeface="HelveticaNeue-Light"/>
            </a:endParaRPr>
          </a:p>
          <a:p>
            <a:endParaRPr lang="en-US" sz="1400" b="0" i="0" dirty="0">
              <a:solidFill>
                <a:srgbClr val="000000"/>
              </a:solidFill>
              <a:effectLst/>
              <a:latin typeface="HelveticaNeue-Light"/>
            </a:endParaRPr>
          </a:p>
          <a:p>
            <a:r>
              <a:rPr lang="en-US" b="1" i="0" dirty="0">
                <a:solidFill>
                  <a:srgbClr val="000000"/>
                </a:solidFill>
                <a:effectLst/>
                <a:latin typeface="HelveticaNeue-Light"/>
              </a:rPr>
              <a:t>Communication and reflection</a:t>
            </a:r>
          </a:p>
          <a:p>
            <a:r>
              <a:rPr lang="en-US" b="0" i="0" dirty="0">
                <a:solidFill>
                  <a:srgbClr val="000000"/>
                </a:solidFill>
                <a:effectLst/>
                <a:latin typeface="HelveticaNeue-Light"/>
              </a:rPr>
              <a:t>Present evidence-based conclusions using </a:t>
            </a:r>
            <a:r>
              <a:rPr lang="en-US" b="0" i="0" u="none" strike="noStrike" dirty="0">
                <a:solidFill>
                  <a:srgbClr val="767676"/>
                </a:solidFill>
                <a:effectLst/>
                <a:latin typeface="HelveticaNeue-Light"/>
                <a:hlinkClick r:id="rId8" tooltip="Display the glossary entry for economics"/>
              </a:rPr>
              <a:t>economics</a:t>
            </a:r>
            <a:r>
              <a:rPr lang="en-US" b="0" i="0" dirty="0">
                <a:solidFill>
                  <a:srgbClr val="000000"/>
                </a:solidFill>
                <a:effectLst/>
                <a:latin typeface="HelveticaNeue-Light"/>
              </a:rPr>
              <a:t> and </a:t>
            </a:r>
            <a:r>
              <a:rPr lang="en-US" b="0" i="0" u="none" strike="noStrike" dirty="0">
                <a:solidFill>
                  <a:srgbClr val="767676"/>
                </a:solidFill>
                <a:effectLst/>
                <a:latin typeface="HelveticaNeue-Light"/>
                <a:hlinkClick r:id="rId2" tooltip="Display the glossary entry for business"/>
              </a:rPr>
              <a:t>business</a:t>
            </a:r>
            <a:r>
              <a:rPr lang="en-US" b="0" i="0" u="none" strike="noStrike" dirty="0">
                <a:solidFill>
                  <a:srgbClr val="767676"/>
                </a:solidFill>
                <a:effectLst/>
                <a:latin typeface="HelveticaNeue-Light"/>
              </a:rPr>
              <a:t> </a:t>
            </a:r>
            <a:r>
              <a:rPr lang="en-US" b="0" i="0" dirty="0">
                <a:solidFill>
                  <a:srgbClr val="000000"/>
                </a:solidFill>
                <a:effectLst/>
                <a:latin typeface="HelveticaNeue-Light"/>
              </a:rPr>
              <a:t>language and concepts in a range of appropriate formats, and reflect on the consequences of alternative actions </a:t>
            </a:r>
            <a:r>
              <a:rPr lang="en-US" b="0" i="0" u="none" strike="noStrike" dirty="0">
                <a:solidFill>
                  <a:srgbClr val="767676"/>
                </a:solidFill>
                <a:effectLst/>
                <a:latin typeface="HelveticaNeue-Light"/>
                <a:hlinkClick r:id="rId10" tooltip="View additional details of ACHES026"/>
              </a:rPr>
              <a:t>(ACHES026)</a:t>
            </a:r>
            <a:endParaRPr lang="en-US" b="0" i="0" u="none" strike="noStrike" dirty="0">
              <a:solidFill>
                <a:srgbClr val="767676"/>
              </a:solidFill>
              <a:effectLst/>
              <a:latin typeface="HelveticaNeue-Light"/>
            </a:endParaRPr>
          </a:p>
          <a:p>
            <a:pPr algn="r"/>
            <a:r>
              <a:rPr lang="en-US" dirty="0">
                <a:solidFill>
                  <a:srgbClr val="FF0000"/>
                </a:solidFill>
                <a:latin typeface="HelveticaNeue-Light"/>
              </a:rPr>
              <a:t>Business Plan</a:t>
            </a:r>
            <a:endParaRPr lang="en-US" b="0" i="0" dirty="0">
              <a:solidFill>
                <a:srgbClr val="FF0000"/>
              </a:solidFill>
              <a:effectLst/>
              <a:latin typeface="HelveticaNeue-Light"/>
            </a:endParaRPr>
          </a:p>
        </p:txBody>
      </p:sp>
    </p:spTree>
    <p:extLst>
      <p:ext uri="{BB962C8B-B14F-4D97-AF65-F5344CB8AC3E}">
        <p14:creationId xmlns:p14="http://schemas.microsoft.com/office/powerpoint/2010/main" val="280271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8153" y="656301"/>
            <a:ext cx="10270155" cy="4985980"/>
          </a:xfrm>
          <a:prstGeom prst="rect">
            <a:avLst/>
          </a:prstGeom>
        </p:spPr>
        <p:txBody>
          <a:bodyPr wrap="square">
            <a:spAutoFit/>
          </a:bodyPr>
          <a:lstStyle/>
          <a:p>
            <a:r>
              <a:rPr lang="en-US" sz="2800" b="1" i="1" dirty="0">
                <a:solidFill>
                  <a:srgbClr val="000000"/>
                </a:solidFill>
                <a:effectLst/>
                <a:latin typeface="HelveticaNeue-Light"/>
              </a:rPr>
              <a:t>Economics and Business Knowledge and Understanding </a:t>
            </a:r>
            <a:r>
              <a:rPr lang="en-US" sz="2000" b="1" i="1" dirty="0">
                <a:solidFill>
                  <a:srgbClr val="000000"/>
                </a:solidFill>
                <a:effectLst/>
                <a:latin typeface="HelveticaNeue-Light"/>
              </a:rPr>
              <a:t>Year 7</a:t>
            </a:r>
          </a:p>
          <a:p>
            <a:endParaRPr lang="en-US" b="1" i="1" dirty="0">
              <a:solidFill>
                <a:srgbClr val="000000"/>
              </a:solidFill>
              <a:latin typeface="HelveticaNeue-Light"/>
            </a:endParaRPr>
          </a:p>
          <a:p>
            <a:endParaRPr lang="en-US" b="1" i="1" dirty="0">
              <a:solidFill>
                <a:srgbClr val="000000"/>
              </a:solidFill>
              <a:effectLst/>
              <a:latin typeface="HelveticaNeue-Light"/>
            </a:endParaRPr>
          </a:p>
          <a:p>
            <a:r>
              <a:rPr lang="en-US" b="0" i="0" dirty="0">
                <a:solidFill>
                  <a:srgbClr val="000000"/>
                </a:solidFill>
                <a:effectLst/>
                <a:latin typeface="HelveticaNeue-Light"/>
              </a:rPr>
              <a:t>The ways consumers and producers interact and respond to each other in the </a:t>
            </a:r>
            <a:r>
              <a:rPr lang="en-US" b="0" i="0" u="none" strike="noStrike" dirty="0">
                <a:solidFill>
                  <a:srgbClr val="767676"/>
                </a:solidFill>
                <a:effectLst/>
                <a:latin typeface="HelveticaNeue-Light"/>
                <a:hlinkClick r:id="rId2" tooltip="Display the glossary entry for market"/>
              </a:rPr>
              <a:t>market</a:t>
            </a:r>
            <a:r>
              <a:rPr lang="en-US" b="0" i="0" dirty="0">
                <a:solidFill>
                  <a:srgbClr val="000000"/>
                </a:solidFill>
                <a:effectLst/>
                <a:latin typeface="HelveticaNeue-Light"/>
              </a:rPr>
              <a:t> </a:t>
            </a:r>
            <a:r>
              <a:rPr lang="en-US" b="0" i="0" u="none" strike="noStrike" dirty="0">
                <a:solidFill>
                  <a:srgbClr val="767676"/>
                </a:solidFill>
                <a:effectLst/>
                <a:latin typeface="HelveticaNeue-Light"/>
                <a:hlinkClick r:id="rId3" tooltip="View additional details of ACHEK017"/>
              </a:rPr>
              <a:t>(ACHEK017)</a:t>
            </a:r>
            <a:endParaRPr lang="en-US" b="0" i="0" u="none" strike="noStrike" dirty="0">
              <a:solidFill>
                <a:srgbClr val="767676"/>
              </a:solidFill>
              <a:effectLst/>
              <a:latin typeface="HelveticaNeue-Light"/>
            </a:endParaRPr>
          </a:p>
          <a:p>
            <a:pPr algn="r"/>
            <a:r>
              <a:rPr lang="en-US" dirty="0">
                <a:solidFill>
                  <a:srgbClr val="FF0000"/>
                </a:solidFill>
              </a:rPr>
              <a:t>Chair, Business Plan, http://www.nytimes.com/2012/01/27/opinion/apple-in-china-has-iorwell-arrived.html</a:t>
            </a:r>
          </a:p>
          <a:p>
            <a:endParaRPr lang="en-US" b="0" i="0" dirty="0">
              <a:solidFill>
                <a:srgbClr val="000000"/>
              </a:solidFill>
              <a:effectLst/>
              <a:latin typeface="HelveticaNeue-Light"/>
            </a:endParaRPr>
          </a:p>
          <a:p>
            <a:r>
              <a:rPr lang="en-US" b="0" i="0" dirty="0">
                <a:solidFill>
                  <a:srgbClr val="000000"/>
                </a:solidFill>
                <a:effectLst/>
                <a:latin typeface="HelveticaNeue-Light"/>
              </a:rPr>
              <a:t>Why and how individuals and businesses plan to achieve short-term and long-term personal, </a:t>
            </a:r>
            <a:r>
              <a:rPr lang="en-US" b="0" i="0" dirty="0" err="1">
                <a:solidFill>
                  <a:srgbClr val="000000"/>
                </a:solidFill>
                <a:effectLst/>
                <a:latin typeface="HelveticaNeue-Light"/>
              </a:rPr>
              <a:t>organisational</a:t>
            </a:r>
            <a:r>
              <a:rPr lang="en-US" b="0" i="0" dirty="0">
                <a:solidFill>
                  <a:srgbClr val="000000"/>
                </a:solidFill>
                <a:effectLst/>
                <a:latin typeface="HelveticaNeue-Light"/>
              </a:rPr>
              <a:t> and financial objectives </a:t>
            </a:r>
            <a:r>
              <a:rPr lang="en-US" b="0" i="0" u="none" strike="noStrike" dirty="0">
                <a:solidFill>
                  <a:srgbClr val="767676"/>
                </a:solidFill>
                <a:effectLst/>
                <a:latin typeface="HelveticaNeue-Light"/>
                <a:hlinkClick r:id="rId4" tooltip="View additional details of ACHEK018"/>
              </a:rPr>
              <a:t>(ACHEK018)</a:t>
            </a:r>
            <a:endParaRPr lang="en-US" b="0" i="0" u="none" strike="noStrike" dirty="0">
              <a:solidFill>
                <a:srgbClr val="767676"/>
              </a:solidFill>
              <a:effectLst/>
              <a:latin typeface="HelveticaNeue-Light"/>
            </a:endParaRPr>
          </a:p>
          <a:p>
            <a:pPr algn="r"/>
            <a:r>
              <a:rPr lang="en-US" dirty="0">
                <a:solidFill>
                  <a:srgbClr val="FF0000"/>
                </a:solidFill>
              </a:rPr>
              <a:t>Business Plan</a:t>
            </a:r>
          </a:p>
          <a:p>
            <a:endParaRPr lang="en-US" b="0" i="0" dirty="0">
              <a:solidFill>
                <a:srgbClr val="000000"/>
              </a:solidFill>
              <a:effectLst/>
              <a:latin typeface="HelveticaNeue-Light"/>
            </a:endParaRPr>
          </a:p>
          <a:p>
            <a:r>
              <a:rPr lang="en-US" b="0" i="0" dirty="0">
                <a:solidFill>
                  <a:srgbClr val="000000"/>
                </a:solidFill>
                <a:effectLst/>
                <a:latin typeface="HelveticaNeue-Light"/>
              </a:rPr>
              <a:t>Characteristics of entrepreneurs and successful businesses </a:t>
            </a:r>
            <a:r>
              <a:rPr lang="en-US" b="0" i="0" u="none" strike="noStrike" dirty="0">
                <a:solidFill>
                  <a:srgbClr val="767676"/>
                </a:solidFill>
                <a:effectLst/>
                <a:latin typeface="HelveticaNeue-Light"/>
                <a:hlinkClick r:id="rId5" tooltip="View additional details of ACHEK019"/>
              </a:rPr>
              <a:t>(ACHEK019)</a:t>
            </a:r>
            <a:endParaRPr lang="en-US" b="0" i="0" u="none" strike="noStrike" dirty="0">
              <a:solidFill>
                <a:srgbClr val="767676"/>
              </a:solidFill>
              <a:effectLst/>
              <a:latin typeface="HelveticaNeue-Light"/>
            </a:endParaRPr>
          </a:p>
          <a:p>
            <a:pPr algn="r"/>
            <a:r>
              <a:rPr lang="en-US" dirty="0">
                <a:solidFill>
                  <a:srgbClr val="FF0000"/>
                </a:solidFill>
              </a:rPr>
              <a:t>Entrepreneur photographs, life stories, YouTube videos, BBC</a:t>
            </a:r>
          </a:p>
          <a:p>
            <a:endParaRPr lang="en-US" b="0" i="0" dirty="0">
              <a:solidFill>
                <a:srgbClr val="000000"/>
              </a:solidFill>
              <a:effectLst/>
              <a:latin typeface="HelveticaNeue-Light"/>
            </a:endParaRPr>
          </a:p>
          <a:p>
            <a:r>
              <a:rPr lang="en-US" b="0" i="0" dirty="0">
                <a:solidFill>
                  <a:srgbClr val="000000"/>
                </a:solidFill>
                <a:effectLst/>
                <a:latin typeface="HelveticaNeue-Light"/>
              </a:rPr>
              <a:t>Why individuals work, types of work and how people derive an income </a:t>
            </a:r>
            <a:r>
              <a:rPr lang="en-US" b="0" i="0" u="none" strike="noStrike" dirty="0">
                <a:solidFill>
                  <a:srgbClr val="767676"/>
                </a:solidFill>
                <a:effectLst/>
                <a:latin typeface="HelveticaNeue-Light"/>
                <a:hlinkClick r:id="rId6" tooltip="View additional details of ACHEK020"/>
              </a:rPr>
              <a:t>(ACHEK020)</a:t>
            </a:r>
            <a:endParaRPr lang="en-US" b="0" i="0" u="none" strike="noStrike" dirty="0">
              <a:solidFill>
                <a:srgbClr val="767676"/>
              </a:solidFill>
              <a:effectLst/>
              <a:latin typeface="HelveticaNeue-Light"/>
            </a:endParaRPr>
          </a:p>
          <a:p>
            <a:pPr algn="r"/>
            <a:r>
              <a:rPr lang="en-US" dirty="0">
                <a:solidFill>
                  <a:srgbClr val="FF0000"/>
                </a:solidFill>
                <a:latin typeface="HelveticaNeue-Light"/>
              </a:rPr>
              <a:t>Investing, </a:t>
            </a:r>
            <a:r>
              <a:rPr lang="en-US" dirty="0">
                <a:solidFill>
                  <a:srgbClr val="FF0000"/>
                </a:solidFill>
              </a:rPr>
              <a:t>Work text</a:t>
            </a:r>
            <a:endParaRPr lang="en-AU" dirty="0">
              <a:solidFill>
                <a:srgbClr val="FF0000"/>
              </a:solidFill>
            </a:endParaRPr>
          </a:p>
          <a:p>
            <a:pPr algn="r"/>
            <a:endParaRPr lang="en-US" b="0" i="0" dirty="0">
              <a:solidFill>
                <a:srgbClr val="FF0000"/>
              </a:solidFill>
              <a:effectLst/>
              <a:latin typeface="HelveticaNeue-Light"/>
            </a:endParaRPr>
          </a:p>
        </p:txBody>
      </p:sp>
    </p:spTree>
    <p:extLst>
      <p:ext uri="{BB962C8B-B14F-4D97-AF65-F5344CB8AC3E}">
        <p14:creationId xmlns:p14="http://schemas.microsoft.com/office/powerpoint/2010/main" val="903843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8406" y="487025"/>
            <a:ext cx="10029524" cy="6370975"/>
          </a:xfrm>
          <a:prstGeom prst="rect">
            <a:avLst/>
          </a:prstGeom>
        </p:spPr>
        <p:txBody>
          <a:bodyPr wrap="square">
            <a:spAutoFit/>
          </a:bodyPr>
          <a:lstStyle/>
          <a:p>
            <a:r>
              <a:rPr lang="en-US" sz="2800" b="1" i="1" dirty="0">
                <a:effectLst/>
                <a:latin typeface="HelveticaNeue-Light"/>
              </a:rPr>
              <a:t>Economics and Business Knowledge and Understanding</a:t>
            </a:r>
          </a:p>
          <a:p>
            <a:r>
              <a:rPr lang="en-US" sz="2000" b="1" i="1" dirty="0">
                <a:latin typeface="HelveticaNeue-Light"/>
              </a:rPr>
              <a:t>Year 8</a:t>
            </a:r>
          </a:p>
          <a:p>
            <a:endParaRPr lang="en-US" b="1" i="1" dirty="0">
              <a:effectLst/>
              <a:latin typeface="HelveticaNeue-Light"/>
            </a:endParaRPr>
          </a:p>
          <a:p>
            <a:endParaRPr lang="en-US" b="1" i="1" dirty="0">
              <a:effectLst/>
              <a:latin typeface="HelveticaNeue-Light"/>
            </a:endParaRPr>
          </a:p>
          <a:p>
            <a:r>
              <a:rPr lang="en-US" dirty="0">
                <a:effectLst/>
              </a:rPr>
              <a:t>The ways markets in Australia operate to enable the distribution of resources, and why they may be influenced by government </a:t>
            </a:r>
            <a:r>
              <a:rPr lang="en-US" u="none" strike="noStrike" dirty="0">
                <a:solidFill>
                  <a:srgbClr val="767676"/>
                </a:solidFill>
                <a:effectLst/>
                <a:hlinkClick r:id="rId2" tooltip="View additional details of ACHEK027"/>
              </a:rPr>
              <a:t>(ACHEK027)</a:t>
            </a:r>
            <a:endParaRPr lang="en-US" dirty="0">
              <a:solidFill>
                <a:srgbClr val="767676"/>
              </a:solidFill>
            </a:endParaRPr>
          </a:p>
          <a:p>
            <a:pPr algn="r"/>
            <a:r>
              <a:rPr lang="en-US" u="none" strike="noStrike" dirty="0">
                <a:solidFill>
                  <a:srgbClr val="FF0000"/>
                </a:solidFill>
                <a:effectLst/>
              </a:rPr>
              <a:t>Right Bite and healthy eating </a:t>
            </a:r>
            <a:r>
              <a:rPr lang="en-US" dirty="0">
                <a:solidFill>
                  <a:srgbClr val="FF0000"/>
                </a:solidFill>
              </a:rPr>
              <a:t>policies, </a:t>
            </a:r>
            <a:r>
              <a:rPr lang="en-US" u="none" strike="noStrike" dirty="0">
                <a:solidFill>
                  <a:srgbClr val="FF0000"/>
                </a:solidFill>
                <a:effectLst/>
              </a:rPr>
              <a:t>excursion</a:t>
            </a:r>
          </a:p>
          <a:p>
            <a:endParaRPr lang="en-US" dirty="0">
              <a:effectLst/>
            </a:endParaRPr>
          </a:p>
          <a:p>
            <a:r>
              <a:rPr lang="en-US" dirty="0">
                <a:effectLst/>
              </a:rPr>
              <a:t>The traditional markets of Aboriginal and Torres Strait Islander communities and their participation in contemporary markets </a:t>
            </a:r>
            <a:r>
              <a:rPr lang="en-US" u="none" strike="noStrike" dirty="0">
                <a:solidFill>
                  <a:srgbClr val="767676"/>
                </a:solidFill>
                <a:effectLst/>
                <a:hlinkClick r:id="rId3" tooltip="View additional details of ACHEK028"/>
              </a:rPr>
              <a:t>(ACHEK028)</a:t>
            </a:r>
            <a:endParaRPr lang="en-US" u="none" strike="noStrike" dirty="0">
              <a:solidFill>
                <a:srgbClr val="767676"/>
              </a:solidFill>
              <a:effectLst/>
            </a:endParaRPr>
          </a:p>
          <a:p>
            <a:endParaRPr lang="en-US" u="none" strike="noStrike" dirty="0">
              <a:solidFill>
                <a:srgbClr val="767676"/>
              </a:solidFill>
              <a:effectLst/>
            </a:endParaRPr>
          </a:p>
          <a:p>
            <a:r>
              <a:rPr lang="en-US" dirty="0">
                <a:effectLst/>
              </a:rPr>
              <a:t>The rights and responsibilities of consumers and businesses in Australia in terms of financial and economic decision-making </a:t>
            </a:r>
            <a:r>
              <a:rPr lang="en-US" u="none" strike="noStrike" dirty="0">
                <a:solidFill>
                  <a:srgbClr val="767676"/>
                </a:solidFill>
                <a:effectLst/>
                <a:hlinkClick r:id="rId4" tooltip="View additional details of ACHEK029"/>
              </a:rPr>
              <a:t>(ACHEK029)</a:t>
            </a:r>
            <a:endParaRPr lang="en-US" u="none" strike="noStrike" dirty="0">
              <a:solidFill>
                <a:srgbClr val="767676"/>
              </a:solidFill>
              <a:effectLst/>
            </a:endParaRPr>
          </a:p>
          <a:p>
            <a:pPr algn="r"/>
            <a:r>
              <a:rPr lang="en-US" u="none" strike="noStrike" dirty="0">
                <a:solidFill>
                  <a:srgbClr val="FF0000"/>
                </a:solidFill>
                <a:effectLst/>
              </a:rPr>
              <a:t>text</a:t>
            </a:r>
          </a:p>
          <a:p>
            <a:endParaRPr lang="en-US" dirty="0">
              <a:effectLst/>
            </a:endParaRPr>
          </a:p>
          <a:p>
            <a:r>
              <a:rPr lang="en-US" dirty="0">
                <a:effectLst/>
              </a:rPr>
              <a:t>Types of businesses and the ways that businesses respond to opportunities in Australia </a:t>
            </a:r>
            <a:r>
              <a:rPr lang="en-US" u="none" strike="noStrike" dirty="0">
                <a:solidFill>
                  <a:srgbClr val="767676"/>
                </a:solidFill>
                <a:effectLst/>
                <a:hlinkClick r:id="rId5" tooltip="View additional details of ACHEK030"/>
              </a:rPr>
              <a:t>(ACHEK030)</a:t>
            </a:r>
            <a:endParaRPr lang="en-US" u="none" strike="noStrike" dirty="0">
              <a:solidFill>
                <a:srgbClr val="767676"/>
              </a:solidFill>
              <a:effectLst/>
            </a:endParaRPr>
          </a:p>
          <a:p>
            <a:pPr algn="r"/>
            <a:r>
              <a:rPr lang="en-US" u="none" strike="noStrike" dirty="0">
                <a:solidFill>
                  <a:srgbClr val="767676"/>
                </a:solidFill>
                <a:effectLst/>
              </a:rPr>
              <a:t> </a:t>
            </a:r>
            <a:r>
              <a:rPr lang="en-US" u="none" strike="noStrike" dirty="0">
                <a:solidFill>
                  <a:srgbClr val="FF0000"/>
                </a:solidFill>
                <a:effectLst/>
              </a:rPr>
              <a:t>business operation</a:t>
            </a:r>
          </a:p>
          <a:p>
            <a:endParaRPr lang="en-US" dirty="0">
              <a:effectLst/>
            </a:endParaRPr>
          </a:p>
          <a:p>
            <a:r>
              <a:rPr lang="en-US" dirty="0">
                <a:effectLst/>
              </a:rPr>
              <a:t>Influences on the ways people work and factors that might affect work in the future </a:t>
            </a:r>
            <a:r>
              <a:rPr lang="en-US" u="none" strike="noStrike" dirty="0">
                <a:solidFill>
                  <a:srgbClr val="767676"/>
                </a:solidFill>
                <a:effectLst/>
                <a:hlinkClick r:id="rId6" tooltip="View additional details of ACHEK031"/>
              </a:rPr>
              <a:t>(ACHEK031)</a:t>
            </a:r>
            <a:endParaRPr lang="en-US" u="none" strike="noStrike" dirty="0">
              <a:solidFill>
                <a:srgbClr val="767676"/>
              </a:solidFill>
              <a:effectLst/>
            </a:endParaRPr>
          </a:p>
          <a:p>
            <a:pPr algn="r"/>
            <a:r>
              <a:rPr lang="en-US" u="none" strike="noStrike" dirty="0">
                <a:solidFill>
                  <a:srgbClr val="FF0000"/>
                </a:solidFill>
                <a:effectLst/>
              </a:rPr>
              <a:t>text</a:t>
            </a:r>
            <a:endParaRPr lang="en-US" dirty="0">
              <a:solidFill>
                <a:srgbClr val="FF0000"/>
              </a:solidFill>
              <a:effectLst/>
            </a:endParaRPr>
          </a:p>
          <a:p>
            <a:r>
              <a:rPr lang="en-US" b="0" i="0" u="none" strike="noStrike" dirty="0">
                <a:solidFill>
                  <a:srgbClr val="E2231A"/>
                </a:solidFill>
                <a:effectLst/>
                <a:latin typeface="icomoon"/>
                <a:hlinkClick r:id="rId7" tooltip="View additional details about Critical and Creative Thinking"/>
              </a:rPr>
              <a:t/>
            </a:r>
            <a:br>
              <a:rPr lang="en-US" b="0" i="0" u="none" strike="noStrike" dirty="0">
                <a:solidFill>
                  <a:srgbClr val="E2231A"/>
                </a:solidFill>
                <a:effectLst/>
                <a:latin typeface="icomoon"/>
                <a:hlinkClick r:id="rId7" tooltip="View additional details about Critical and Creative Thinking"/>
              </a:rPr>
            </a:br>
            <a:endParaRPr lang="en-AU" dirty="0"/>
          </a:p>
        </p:txBody>
      </p:sp>
    </p:spTree>
    <p:extLst>
      <p:ext uri="{BB962C8B-B14F-4D97-AF65-F5344CB8AC3E}">
        <p14:creationId xmlns:p14="http://schemas.microsoft.com/office/powerpoint/2010/main" val="382957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2642" y="396252"/>
            <a:ext cx="10905423" cy="6093976"/>
          </a:xfrm>
          <a:prstGeom prst="rect">
            <a:avLst/>
          </a:prstGeom>
        </p:spPr>
        <p:txBody>
          <a:bodyPr wrap="square">
            <a:spAutoFit/>
          </a:bodyPr>
          <a:lstStyle/>
          <a:p>
            <a:r>
              <a:rPr lang="en-US" sz="2800" b="1" i="1" dirty="0">
                <a:effectLst/>
                <a:latin typeface="HelveticaNeue-Light"/>
              </a:rPr>
              <a:t>Economics and Business Knowledge and Understanding</a:t>
            </a:r>
          </a:p>
          <a:p>
            <a:r>
              <a:rPr lang="en-US" sz="2000" b="1" i="1" dirty="0">
                <a:latin typeface="HelveticaNeue-Light"/>
              </a:rPr>
              <a:t>Year 9</a:t>
            </a:r>
            <a:endParaRPr lang="en-US" sz="2000" b="1" i="1" dirty="0">
              <a:effectLst/>
              <a:latin typeface="HelveticaNeue-Light"/>
            </a:endParaRPr>
          </a:p>
          <a:p>
            <a:endParaRPr lang="en-US" b="1" i="1" dirty="0">
              <a:effectLst/>
              <a:latin typeface="HelveticaNeue-Light"/>
            </a:endParaRPr>
          </a:p>
          <a:p>
            <a:endParaRPr lang="en-US" b="1" i="1" dirty="0">
              <a:effectLst/>
              <a:latin typeface="HelveticaNeue-Light"/>
            </a:endParaRPr>
          </a:p>
          <a:p>
            <a:r>
              <a:rPr lang="en-US" dirty="0">
                <a:effectLst/>
              </a:rPr>
              <a:t>Australia as a trading nation and its place within the rising economies of Asia and broader global </a:t>
            </a:r>
            <a:r>
              <a:rPr lang="en-US" u="none" strike="noStrike" dirty="0">
                <a:solidFill>
                  <a:srgbClr val="767676"/>
                </a:solidFill>
                <a:effectLst/>
                <a:hlinkClick r:id="rId2" tooltip="Display the glossary entry for economy"/>
              </a:rPr>
              <a:t>economy</a:t>
            </a:r>
            <a:r>
              <a:rPr lang="en-US" dirty="0">
                <a:effectLst/>
              </a:rPr>
              <a:t> </a:t>
            </a:r>
            <a:r>
              <a:rPr lang="en-US" u="none" strike="noStrike" dirty="0">
                <a:solidFill>
                  <a:srgbClr val="767676"/>
                </a:solidFill>
                <a:effectLst/>
                <a:hlinkClick r:id="rId3" tooltip="View additional details of ACHEK038"/>
              </a:rPr>
              <a:t>(ACHEK038)</a:t>
            </a:r>
            <a:endParaRPr lang="en-US" u="none" strike="noStrike" dirty="0">
              <a:solidFill>
                <a:srgbClr val="767676"/>
              </a:solidFill>
              <a:effectLst/>
            </a:endParaRPr>
          </a:p>
          <a:p>
            <a:pPr algn="r"/>
            <a:r>
              <a:rPr lang="en-US" u="none" strike="noStrike" dirty="0">
                <a:solidFill>
                  <a:srgbClr val="FF0000"/>
                </a:solidFill>
                <a:effectLst/>
              </a:rPr>
              <a:t>Map and population, www.abs.gov.au, Brexit, Donald Trump</a:t>
            </a:r>
          </a:p>
          <a:p>
            <a:endParaRPr lang="en-US" dirty="0">
              <a:effectLst/>
            </a:endParaRPr>
          </a:p>
          <a:p>
            <a:r>
              <a:rPr lang="en-US" dirty="0">
                <a:effectLst/>
              </a:rPr>
              <a:t>Why and how participants in the global </a:t>
            </a:r>
            <a:r>
              <a:rPr lang="en-US" u="none" strike="noStrike" dirty="0">
                <a:solidFill>
                  <a:srgbClr val="767676"/>
                </a:solidFill>
                <a:effectLst/>
                <a:hlinkClick r:id="rId2" tooltip="Display the glossary entry for economy"/>
              </a:rPr>
              <a:t>economy</a:t>
            </a:r>
            <a:r>
              <a:rPr lang="en-US" dirty="0">
                <a:effectLst/>
              </a:rPr>
              <a:t> are dependent on each other </a:t>
            </a:r>
            <a:r>
              <a:rPr lang="en-US" u="none" strike="noStrike" dirty="0">
                <a:solidFill>
                  <a:srgbClr val="767676"/>
                </a:solidFill>
                <a:effectLst/>
                <a:hlinkClick r:id="rId4" tooltip="View additional details of ACHEK039"/>
              </a:rPr>
              <a:t>(ACHEK039)</a:t>
            </a:r>
            <a:endParaRPr lang="en-US" dirty="0">
              <a:solidFill>
                <a:srgbClr val="767676"/>
              </a:solidFill>
            </a:endParaRPr>
          </a:p>
          <a:p>
            <a:pPr algn="r"/>
            <a:r>
              <a:rPr lang="en-US" u="none" strike="noStrike" dirty="0">
                <a:solidFill>
                  <a:srgbClr val="FF0000"/>
                </a:solidFill>
                <a:effectLst/>
              </a:rPr>
              <a:t>excursion, Fortescue Metals </a:t>
            </a:r>
            <a:r>
              <a:rPr lang="en-US" u="none" strike="noStrike" dirty="0">
                <a:solidFill>
                  <a:srgbClr val="FF0000"/>
                </a:solidFill>
                <a:effectLst/>
                <a:hlinkClick r:id="rId5"/>
              </a:rPr>
              <a:t>www.asx.com.au</a:t>
            </a:r>
            <a:r>
              <a:rPr lang="en-US" u="none" strike="noStrike" dirty="0">
                <a:solidFill>
                  <a:srgbClr val="FF0000"/>
                </a:solidFill>
                <a:effectLst/>
              </a:rPr>
              <a:t>, slavery www.acrath.org.au</a:t>
            </a:r>
          </a:p>
          <a:p>
            <a:endParaRPr lang="en-US" dirty="0">
              <a:effectLst/>
            </a:endParaRPr>
          </a:p>
          <a:p>
            <a:r>
              <a:rPr lang="en-US" dirty="0">
                <a:effectLst/>
              </a:rPr>
              <a:t>Why and how people manage financial risks and rewards in the current Australian and global financial landscape </a:t>
            </a:r>
            <a:r>
              <a:rPr lang="en-US" u="none" strike="noStrike" dirty="0">
                <a:solidFill>
                  <a:srgbClr val="767676"/>
                </a:solidFill>
                <a:effectLst/>
                <a:hlinkClick r:id="rId6" tooltip="View additional details of ACHEK040"/>
              </a:rPr>
              <a:t>(ACHEK040)</a:t>
            </a:r>
            <a:r>
              <a:rPr lang="en-US" u="none" strike="noStrike" dirty="0">
                <a:solidFill>
                  <a:srgbClr val="767676"/>
                </a:solidFill>
                <a:effectLst/>
              </a:rPr>
              <a:t> </a:t>
            </a:r>
          </a:p>
          <a:p>
            <a:pPr algn="r"/>
            <a:r>
              <a:rPr lang="en-US" u="none" strike="noStrike" dirty="0">
                <a:solidFill>
                  <a:srgbClr val="FF0000"/>
                </a:solidFill>
                <a:effectLst/>
              </a:rPr>
              <a:t>Scams</a:t>
            </a:r>
          </a:p>
          <a:p>
            <a:endParaRPr lang="en-US" dirty="0">
              <a:effectLst/>
            </a:endParaRPr>
          </a:p>
          <a:p>
            <a:r>
              <a:rPr lang="en-US" dirty="0">
                <a:effectLst/>
              </a:rPr>
              <a:t>The nature of innovation and how and why businesses seek to create and maintain a </a:t>
            </a:r>
            <a:r>
              <a:rPr lang="en-US" u="none" strike="noStrike" dirty="0">
                <a:solidFill>
                  <a:srgbClr val="767676"/>
                </a:solidFill>
                <a:effectLst/>
                <a:hlinkClick r:id="rId7" tooltip="Display the glossary entry for competitive advantage"/>
              </a:rPr>
              <a:t>competitive advantage</a:t>
            </a:r>
            <a:r>
              <a:rPr lang="en-US" dirty="0">
                <a:effectLst/>
              </a:rPr>
              <a:t> in the </a:t>
            </a:r>
            <a:r>
              <a:rPr lang="en-US" u="none" strike="noStrike" dirty="0">
                <a:solidFill>
                  <a:srgbClr val="767676"/>
                </a:solidFill>
                <a:effectLst/>
                <a:hlinkClick r:id="rId8" tooltip="Display the glossary entry for market"/>
              </a:rPr>
              <a:t>market</a:t>
            </a:r>
            <a:r>
              <a:rPr lang="en-US" dirty="0">
                <a:effectLst/>
              </a:rPr>
              <a:t>, including the global </a:t>
            </a:r>
            <a:r>
              <a:rPr lang="en-US" u="none" strike="noStrike" dirty="0">
                <a:solidFill>
                  <a:srgbClr val="767676"/>
                </a:solidFill>
                <a:effectLst/>
                <a:hlinkClick r:id="rId8" tooltip="Display the glossary entry for market"/>
              </a:rPr>
              <a:t>market</a:t>
            </a:r>
            <a:r>
              <a:rPr lang="en-US" dirty="0">
                <a:effectLst/>
              </a:rPr>
              <a:t> </a:t>
            </a:r>
            <a:r>
              <a:rPr lang="en-US" u="none" strike="noStrike" dirty="0">
                <a:solidFill>
                  <a:srgbClr val="767676"/>
                </a:solidFill>
                <a:effectLst/>
                <a:hlinkClick r:id="rId9" tooltip="View additional details of ACHEK041"/>
              </a:rPr>
              <a:t>(ACHEK041)</a:t>
            </a:r>
            <a:endParaRPr lang="en-US" dirty="0">
              <a:solidFill>
                <a:srgbClr val="767676"/>
              </a:solidFill>
            </a:endParaRPr>
          </a:p>
          <a:p>
            <a:pPr algn="r"/>
            <a:r>
              <a:rPr lang="en-US" u="none" strike="noStrike" dirty="0">
                <a:solidFill>
                  <a:srgbClr val="FF0000"/>
                </a:solidFill>
                <a:effectLst/>
              </a:rPr>
              <a:t>going offshore for cheaper </a:t>
            </a:r>
            <a:r>
              <a:rPr lang="en-US" u="none" strike="noStrike" dirty="0" err="1">
                <a:solidFill>
                  <a:srgbClr val="FF0000"/>
                </a:solidFill>
                <a:effectLst/>
              </a:rPr>
              <a:t>labour</a:t>
            </a:r>
            <a:r>
              <a:rPr lang="en-US" u="none" strike="noStrike" dirty="0">
                <a:solidFill>
                  <a:srgbClr val="FF0000"/>
                </a:solidFill>
                <a:effectLst/>
              </a:rPr>
              <a:t>, slavery www.acrath.org.au, social media</a:t>
            </a:r>
          </a:p>
          <a:p>
            <a:endParaRPr lang="en-US" dirty="0">
              <a:effectLst/>
            </a:endParaRPr>
          </a:p>
          <a:p>
            <a:r>
              <a:rPr lang="en-US" dirty="0">
                <a:effectLst/>
              </a:rPr>
              <a:t>The changing roles and responsibilities of participants in the Australian or global workplace </a:t>
            </a:r>
            <a:r>
              <a:rPr lang="en-US" u="none" strike="noStrike" dirty="0">
                <a:solidFill>
                  <a:srgbClr val="767676"/>
                </a:solidFill>
                <a:effectLst/>
                <a:hlinkClick r:id="rId10" tooltip="View additional details of ACHEK042"/>
              </a:rPr>
              <a:t>(ACHEK042)</a:t>
            </a:r>
            <a:endParaRPr lang="en-US" u="none" strike="noStrike" dirty="0">
              <a:solidFill>
                <a:srgbClr val="767676"/>
              </a:solidFill>
              <a:effectLst/>
            </a:endParaRPr>
          </a:p>
          <a:p>
            <a:pPr algn="r"/>
            <a:r>
              <a:rPr lang="en-US" dirty="0">
                <a:solidFill>
                  <a:srgbClr val="FF0000"/>
                </a:solidFill>
              </a:rPr>
              <a:t>Work text, Fair Work Commission </a:t>
            </a:r>
            <a:endParaRPr lang="en-US" dirty="0">
              <a:solidFill>
                <a:srgbClr val="FF0000"/>
              </a:solidFill>
              <a:effectLst/>
            </a:endParaRPr>
          </a:p>
        </p:txBody>
      </p:sp>
    </p:spTree>
    <p:extLst>
      <p:ext uri="{BB962C8B-B14F-4D97-AF65-F5344CB8AC3E}">
        <p14:creationId xmlns:p14="http://schemas.microsoft.com/office/powerpoint/2010/main" val="355101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021" y="345472"/>
            <a:ext cx="10655166" cy="6370975"/>
          </a:xfrm>
          <a:prstGeom prst="rect">
            <a:avLst/>
          </a:prstGeom>
        </p:spPr>
        <p:txBody>
          <a:bodyPr wrap="square">
            <a:spAutoFit/>
          </a:bodyPr>
          <a:lstStyle/>
          <a:p>
            <a:r>
              <a:rPr lang="en-US" sz="2800" b="1" i="1" dirty="0">
                <a:solidFill>
                  <a:srgbClr val="000000"/>
                </a:solidFill>
                <a:effectLst/>
                <a:latin typeface="HelveticaNeue-Light"/>
              </a:rPr>
              <a:t>Economics and Business Knowledge and Understanding</a:t>
            </a:r>
          </a:p>
          <a:p>
            <a:r>
              <a:rPr lang="en-US" sz="2000" b="1" i="1" dirty="0">
                <a:solidFill>
                  <a:srgbClr val="000000"/>
                </a:solidFill>
                <a:latin typeface="HelveticaNeue-Light"/>
              </a:rPr>
              <a:t>Year 10</a:t>
            </a:r>
            <a:endParaRPr lang="en-US" sz="2000" b="1" i="1" dirty="0">
              <a:solidFill>
                <a:srgbClr val="000000"/>
              </a:solidFill>
              <a:effectLst/>
              <a:latin typeface="HelveticaNeue-Light"/>
            </a:endParaRPr>
          </a:p>
          <a:p>
            <a:endParaRPr lang="en-US" b="1" i="1" dirty="0">
              <a:solidFill>
                <a:srgbClr val="000000"/>
              </a:solidFill>
              <a:latin typeface="HelveticaNeue-Light"/>
            </a:endParaRPr>
          </a:p>
          <a:p>
            <a:endParaRPr lang="en-US" b="1" i="1" dirty="0">
              <a:solidFill>
                <a:srgbClr val="000000"/>
              </a:solidFill>
              <a:effectLst/>
              <a:latin typeface="HelveticaNeue-Light"/>
            </a:endParaRPr>
          </a:p>
          <a:p>
            <a:r>
              <a:rPr lang="en-US" b="0" i="0" dirty="0">
                <a:solidFill>
                  <a:srgbClr val="000000"/>
                </a:solidFill>
                <a:effectLst/>
                <a:latin typeface="HelveticaNeue-Light"/>
              </a:rPr>
              <a:t>Indicators of economic performance and how Australia’s </a:t>
            </a:r>
            <a:r>
              <a:rPr lang="en-US" b="0" i="0" u="none" strike="noStrike" dirty="0">
                <a:solidFill>
                  <a:srgbClr val="767676"/>
                </a:solidFill>
                <a:effectLst/>
                <a:latin typeface="HelveticaNeue-Light"/>
                <a:hlinkClick r:id="rId2" tooltip="Display the glossary entry for economy"/>
              </a:rPr>
              <a:t>economy</a:t>
            </a:r>
            <a:r>
              <a:rPr lang="en-US" b="0" i="0" dirty="0">
                <a:solidFill>
                  <a:srgbClr val="000000"/>
                </a:solidFill>
                <a:effectLst/>
                <a:latin typeface="HelveticaNeue-Light"/>
              </a:rPr>
              <a:t> is performing </a:t>
            </a:r>
            <a:r>
              <a:rPr lang="en-US" b="0" i="0" u="none" strike="noStrike" dirty="0">
                <a:solidFill>
                  <a:srgbClr val="767676"/>
                </a:solidFill>
                <a:effectLst/>
                <a:latin typeface="HelveticaNeue-Light"/>
                <a:hlinkClick r:id="rId3" tooltip="View additional details of ACHEK050"/>
              </a:rPr>
              <a:t>(ACHEK050)</a:t>
            </a:r>
            <a:endParaRPr lang="en-US" b="0" i="0" u="none" strike="noStrike" dirty="0">
              <a:solidFill>
                <a:srgbClr val="767676"/>
              </a:solidFill>
              <a:effectLst/>
              <a:latin typeface="HelveticaNeue-Light"/>
            </a:endParaRPr>
          </a:p>
          <a:p>
            <a:pPr algn="r"/>
            <a:r>
              <a:rPr lang="en-US" dirty="0">
                <a:solidFill>
                  <a:srgbClr val="FF0000"/>
                </a:solidFill>
                <a:latin typeface="HelveticaNeue-Light"/>
                <a:hlinkClick r:id="rId4"/>
              </a:rPr>
              <a:t>www.abs.gov.au</a:t>
            </a:r>
            <a:r>
              <a:rPr lang="en-US" dirty="0">
                <a:solidFill>
                  <a:srgbClr val="FF0000"/>
                </a:solidFill>
                <a:latin typeface="HelveticaNeue-Light"/>
              </a:rPr>
              <a:t>, text</a:t>
            </a:r>
          </a:p>
          <a:p>
            <a:endParaRPr lang="en-US" b="0" i="0" dirty="0">
              <a:solidFill>
                <a:srgbClr val="000000"/>
              </a:solidFill>
              <a:effectLst/>
              <a:latin typeface="HelveticaNeue-Light"/>
            </a:endParaRPr>
          </a:p>
          <a:p>
            <a:r>
              <a:rPr lang="en-US" b="0" i="0" dirty="0">
                <a:solidFill>
                  <a:srgbClr val="000000"/>
                </a:solidFill>
                <a:effectLst/>
                <a:latin typeface="HelveticaNeue-Light"/>
              </a:rPr>
              <a:t>The links between economic performance and </a:t>
            </a:r>
            <a:r>
              <a:rPr lang="en-US" b="0" i="0" u="none" strike="noStrike" dirty="0">
                <a:solidFill>
                  <a:srgbClr val="767676"/>
                </a:solidFill>
                <a:effectLst/>
                <a:latin typeface="HelveticaNeue-Light"/>
                <a:hlinkClick r:id="rId5" tooltip="Display the glossary entry for living standards"/>
              </a:rPr>
              <a:t>living standards</a:t>
            </a:r>
            <a:r>
              <a:rPr lang="en-US" b="0" i="0" dirty="0">
                <a:solidFill>
                  <a:srgbClr val="000000"/>
                </a:solidFill>
                <a:effectLst/>
                <a:latin typeface="HelveticaNeue-Light"/>
              </a:rPr>
              <a:t>, and how and why variations exist within and between economies </a:t>
            </a:r>
            <a:r>
              <a:rPr lang="en-US" b="0" i="0" u="none" strike="noStrike" dirty="0">
                <a:solidFill>
                  <a:srgbClr val="767676"/>
                </a:solidFill>
                <a:effectLst/>
                <a:latin typeface="HelveticaNeue-Light"/>
                <a:hlinkClick r:id="rId6" tooltip="View additional details of ACHEK051"/>
              </a:rPr>
              <a:t>(ACHEK051)</a:t>
            </a:r>
            <a:endParaRPr lang="en-US" b="0" i="0" u="none" strike="noStrike" dirty="0">
              <a:solidFill>
                <a:srgbClr val="767676"/>
              </a:solidFill>
              <a:effectLst/>
              <a:latin typeface="HelveticaNeue-Light"/>
            </a:endParaRPr>
          </a:p>
          <a:p>
            <a:pPr algn="r"/>
            <a:r>
              <a:rPr lang="en-US" dirty="0">
                <a:solidFill>
                  <a:srgbClr val="FF0000"/>
                </a:solidFill>
                <a:latin typeface="HelveticaNeue-Light"/>
                <a:hlinkClick r:id="rId4"/>
              </a:rPr>
              <a:t>www.abs.gov.au</a:t>
            </a:r>
            <a:r>
              <a:rPr lang="en-US" dirty="0">
                <a:solidFill>
                  <a:srgbClr val="FF0000"/>
                </a:solidFill>
                <a:latin typeface="HelveticaNeue-Light"/>
              </a:rPr>
              <a:t>, text</a:t>
            </a:r>
            <a:endParaRPr lang="en-US" b="0" i="0" u="none" strike="noStrike" dirty="0">
              <a:solidFill>
                <a:srgbClr val="FF0000"/>
              </a:solidFill>
              <a:effectLst/>
              <a:latin typeface="HelveticaNeue-Light"/>
            </a:endParaRPr>
          </a:p>
          <a:p>
            <a:endParaRPr lang="en-US" b="0" i="0" dirty="0">
              <a:solidFill>
                <a:srgbClr val="000000"/>
              </a:solidFill>
              <a:effectLst/>
              <a:latin typeface="HelveticaNeue-Light"/>
            </a:endParaRPr>
          </a:p>
          <a:p>
            <a:r>
              <a:rPr lang="en-US" b="0" i="0" dirty="0">
                <a:solidFill>
                  <a:srgbClr val="000000"/>
                </a:solidFill>
                <a:effectLst/>
                <a:latin typeface="HelveticaNeue-Light"/>
              </a:rPr>
              <a:t>The ways that governments manage economic performance to improve </a:t>
            </a:r>
            <a:r>
              <a:rPr lang="en-US" b="0" i="0" u="none" strike="noStrike" dirty="0">
                <a:solidFill>
                  <a:srgbClr val="767676"/>
                </a:solidFill>
                <a:effectLst/>
                <a:latin typeface="HelveticaNeue-Light"/>
                <a:hlinkClick r:id="rId5" tooltip="Display the glossary entry for living standards"/>
              </a:rPr>
              <a:t>living standards</a:t>
            </a:r>
            <a:r>
              <a:rPr lang="en-US" b="0" i="0" dirty="0">
                <a:solidFill>
                  <a:srgbClr val="000000"/>
                </a:solidFill>
                <a:effectLst/>
                <a:latin typeface="HelveticaNeue-Light"/>
              </a:rPr>
              <a:t> </a:t>
            </a:r>
            <a:r>
              <a:rPr lang="en-US" b="0" i="0" u="none" strike="noStrike" dirty="0">
                <a:solidFill>
                  <a:srgbClr val="767676"/>
                </a:solidFill>
                <a:effectLst/>
                <a:latin typeface="HelveticaNeue-Light"/>
                <a:hlinkClick r:id="rId7" tooltip="View additional details of ACHEK052"/>
              </a:rPr>
              <a:t>(ACHEK052)</a:t>
            </a:r>
            <a:endParaRPr lang="en-US" b="0" i="0" u="none" strike="noStrike" dirty="0">
              <a:solidFill>
                <a:srgbClr val="767676"/>
              </a:solidFill>
              <a:effectLst/>
              <a:latin typeface="HelveticaNeue-Light"/>
            </a:endParaRPr>
          </a:p>
          <a:p>
            <a:pPr algn="r"/>
            <a:r>
              <a:rPr lang="en-US" dirty="0">
                <a:solidFill>
                  <a:srgbClr val="FF0000"/>
                </a:solidFill>
                <a:latin typeface="HelveticaNeue-Light"/>
              </a:rPr>
              <a:t>World Bank Report, CIA website, text, https://www.youtube.com/watch?v=gMYNfQlf1H8</a:t>
            </a:r>
            <a:endParaRPr lang="en-US" b="0" i="0" u="none" strike="noStrike" dirty="0">
              <a:solidFill>
                <a:srgbClr val="FF0000"/>
              </a:solidFill>
              <a:effectLst/>
              <a:latin typeface="HelveticaNeue-Light"/>
            </a:endParaRPr>
          </a:p>
          <a:p>
            <a:endParaRPr lang="en-US" b="0" i="0" dirty="0">
              <a:solidFill>
                <a:srgbClr val="000000"/>
              </a:solidFill>
              <a:effectLst/>
              <a:latin typeface="HelveticaNeue-Light"/>
            </a:endParaRPr>
          </a:p>
          <a:p>
            <a:r>
              <a:rPr lang="en-US" b="0" i="0" dirty="0">
                <a:solidFill>
                  <a:srgbClr val="000000"/>
                </a:solidFill>
                <a:effectLst/>
                <a:latin typeface="HelveticaNeue-Light"/>
              </a:rPr>
              <a:t>Factors that influence major </a:t>
            </a:r>
            <a:r>
              <a:rPr lang="en-US" b="0" i="0" u="none" strike="noStrike" dirty="0">
                <a:solidFill>
                  <a:srgbClr val="767676"/>
                </a:solidFill>
                <a:effectLst/>
                <a:latin typeface="HelveticaNeue-Light"/>
                <a:hlinkClick r:id="rId8" tooltip="Display the glossary entry for consumer"/>
              </a:rPr>
              <a:t>consumer</a:t>
            </a:r>
            <a:r>
              <a:rPr lang="en-US" b="0" i="0" dirty="0">
                <a:solidFill>
                  <a:srgbClr val="000000"/>
                </a:solidFill>
                <a:effectLst/>
                <a:latin typeface="HelveticaNeue-Light"/>
              </a:rPr>
              <a:t> and financial decisions and the short- and long-term consequences of these decisions </a:t>
            </a:r>
            <a:r>
              <a:rPr lang="en-US" b="0" i="0" u="none" strike="noStrike" dirty="0">
                <a:solidFill>
                  <a:srgbClr val="767676"/>
                </a:solidFill>
                <a:effectLst/>
                <a:latin typeface="HelveticaNeue-Light"/>
                <a:hlinkClick r:id="rId9" tooltip="View additional details of ACHEK053"/>
              </a:rPr>
              <a:t>(ACHEK053)</a:t>
            </a:r>
            <a:endParaRPr lang="en-US" b="0" i="0" u="none" strike="noStrike" dirty="0">
              <a:solidFill>
                <a:srgbClr val="767676"/>
              </a:solidFill>
              <a:effectLst/>
              <a:latin typeface="HelveticaNeue-Light"/>
            </a:endParaRPr>
          </a:p>
          <a:p>
            <a:pPr algn="r"/>
            <a:r>
              <a:rPr lang="en-US" dirty="0">
                <a:solidFill>
                  <a:srgbClr val="FF0000"/>
                </a:solidFill>
                <a:latin typeface="HelveticaNeue-Light"/>
              </a:rPr>
              <a:t>Loans text</a:t>
            </a:r>
            <a:endParaRPr lang="en-US" b="0" i="0" u="none" strike="noStrike" dirty="0">
              <a:solidFill>
                <a:srgbClr val="FF0000"/>
              </a:solidFill>
              <a:effectLst/>
              <a:latin typeface="HelveticaNeue-Light"/>
            </a:endParaRPr>
          </a:p>
          <a:p>
            <a:endParaRPr lang="en-US" b="0" i="0" dirty="0">
              <a:solidFill>
                <a:srgbClr val="000000"/>
              </a:solidFill>
              <a:effectLst/>
              <a:latin typeface="HelveticaNeue-Light"/>
            </a:endParaRPr>
          </a:p>
          <a:p>
            <a:r>
              <a:rPr lang="en-US" b="0" i="0" dirty="0">
                <a:solidFill>
                  <a:srgbClr val="000000"/>
                </a:solidFill>
                <a:effectLst/>
                <a:latin typeface="HelveticaNeue-Light"/>
              </a:rPr>
              <a:t>The ways businesses respond to changing economic conditions and improve </a:t>
            </a:r>
            <a:r>
              <a:rPr lang="en-US" b="0" i="0" u="none" strike="noStrike" dirty="0">
                <a:solidFill>
                  <a:srgbClr val="767676"/>
                </a:solidFill>
                <a:effectLst/>
                <a:latin typeface="HelveticaNeue-Light"/>
                <a:hlinkClick r:id="rId10" tooltip="Display the glossary entry for productivity"/>
              </a:rPr>
              <a:t>productivity</a:t>
            </a:r>
            <a:r>
              <a:rPr lang="en-US" b="0" i="0" dirty="0">
                <a:solidFill>
                  <a:srgbClr val="000000"/>
                </a:solidFill>
                <a:effectLst/>
                <a:latin typeface="HelveticaNeue-Light"/>
              </a:rPr>
              <a:t> through </a:t>
            </a:r>
            <a:r>
              <a:rPr lang="en-US" b="0" i="0" dirty="0" err="1">
                <a:solidFill>
                  <a:srgbClr val="000000"/>
                </a:solidFill>
                <a:effectLst/>
                <a:latin typeface="HelveticaNeue-Light"/>
              </a:rPr>
              <a:t>organisational</a:t>
            </a:r>
            <a:r>
              <a:rPr lang="en-US" b="0" i="0" dirty="0">
                <a:solidFill>
                  <a:srgbClr val="000000"/>
                </a:solidFill>
                <a:effectLst/>
                <a:latin typeface="HelveticaNeue-Light"/>
              </a:rPr>
              <a:t> management and workforce management </a:t>
            </a:r>
            <a:r>
              <a:rPr lang="en-US" b="0" i="0" u="none" strike="noStrike" dirty="0">
                <a:solidFill>
                  <a:srgbClr val="767676"/>
                </a:solidFill>
                <a:effectLst/>
                <a:latin typeface="HelveticaNeue-Light"/>
                <a:hlinkClick r:id="rId11" tooltip="View additional details of ACHEK054"/>
              </a:rPr>
              <a:t>(ACHEK054)</a:t>
            </a:r>
            <a:endParaRPr lang="en-US" b="0" i="0" u="none" strike="noStrike" dirty="0">
              <a:solidFill>
                <a:srgbClr val="767676"/>
              </a:solidFill>
              <a:effectLst/>
              <a:latin typeface="HelveticaNeue-Light"/>
            </a:endParaRPr>
          </a:p>
          <a:p>
            <a:endParaRPr lang="en-US" dirty="0">
              <a:solidFill>
                <a:srgbClr val="767676"/>
              </a:solidFill>
              <a:latin typeface="HelveticaNeue-Light"/>
            </a:endParaRPr>
          </a:p>
          <a:p>
            <a:pPr algn="r"/>
            <a:r>
              <a:rPr lang="en-US" b="0" i="0" dirty="0">
                <a:solidFill>
                  <a:srgbClr val="FF0000"/>
                </a:solidFill>
                <a:effectLst/>
                <a:latin typeface="HelveticaNeue-Light"/>
                <a:hlinkClick r:id="rId4"/>
              </a:rPr>
              <a:t>www.abs.gov.au</a:t>
            </a:r>
            <a:r>
              <a:rPr lang="en-US" b="0" i="0" dirty="0">
                <a:solidFill>
                  <a:srgbClr val="FF0000"/>
                </a:solidFill>
                <a:effectLst/>
                <a:latin typeface="HelveticaNeue-Light"/>
              </a:rPr>
              <a:t>, text</a:t>
            </a:r>
          </a:p>
        </p:txBody>
      </p:sp>
    </p:spTree>
    <p:extLst>
      <p:ext uri="{BB962C8B-B14F-4D97-AF65-F5344CB8AC3E}">
        <p14:creationId xmlns:p14="http://schemas.microsoft.com/office/powerpoint/2010/main" val="302064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11724" y="163628"/>
            <a:ext cx="8731686" cy="5571647"/>
          </a:xfrm>
        </p:spPr>
      </p:pic>
      <p:sp>
        <p:nvSpPr>
          <p:cNvPr id="5" name="Rectangle 4"/>
          <p:cNvSpPr/>
          <p:nvPr/>
        </p:nvSpPr>
        <p:spPr>
          <a:xfrm>
            <a:off x="298384" y="5826038"/>
            <a:ext cx="11665818" cy="646331"/>
          </a:xfrm>
          <a:prstGeom prst="rect">
            <a:avLst/>
          </a:prstGeom>
        </p:spPr>
        <p:txBody>
          <a:bodyPr wrap="square">
            <a:spAutoFit/>
          </a:bodyPr>
          <a:lstStyle/>
          <a:p>
            <a:r>
              <a:rPr lang="en-AU" dirty="0"/>
              <a:t>https://heatst.com/politics/hillary-clinton-might-be-winning-the-war-but-donald-trump-is-winning-the-battle-of-the-brands/</a:t>
            </a:r>
          </a:p>
        </p:txBody>
      </p:sp>
    </p:spTree>
    <p:extLst>
      <p:ext uri="{BB962C8B-B14F-4D97-AF65-F5344CB8AC3E}">
        <p14:creationId xmlns:p14="http://schemas.microsoft.com/office/powerpoint/2010/main" val="90912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62133" y="240632"/>
            <a:ext cx="9852915" cy="6287097"/>
          </a:xfrm>
        </p:spPr>
      </p:pic>
    </p:spTree>
    <p:extLst>
      <p:ext uri="{BB962C8B-B14F-4D97-AF65-F5344CB8AC3E}">
        <p14:creationId xmlns:p14="http://schemas.microsoft.com/office/powerpoint/2010/main" val="1068378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601" y="5636954"/>
            <a:ext cx="10515600" cy="1325563"/>
          </a:xfrm>
        </p:spPr>
        <p:txBody>
          <a:bodyPr/>
          <a:lstStyle/>
          <a:p>
            <a:pPr algn="ctr"/>
            <a:r>
              <a:rPr lang="en-US" b="1" dirty="0"/>
              <a:t>The End</a:t>
            </a:r>
            <a:endParaRPr lang="en-AU" b="1" dirty="0"/>
          </a:p>
        </p:txBody>
      </p:sp>
      <p:pic>
        <p:nvPicPr>
          <p:cNvPr id="4" name="Content Placeholder 3"/>
          <p:cNvPicPr>
            <a:picLocks noGrp="1" noChangeAspect="1"/>
          </p:cNvPicPr>
          <p:nvPr>
            <p:ph idx="1"/>
          </p:nvPr>
        </p:nvPicPr>
        <p:blipFill>
          <a:blip r:embed="rId2"/>
          <a:stretch>
            <a:fillRect/>
          </a:stretch>
        </p:blipFill>
        <p:spPr>
          <a:xfrm>
            <a:off x="1841781" y="77002"/>
            <a:ext cx="8476499" cy="5838189"/>
          </a:xfrm>
        </p:spPr>
      </p:pic>
    </p:spTree>
    <p:extLst>
      <p:ext uri="{BB962C8B-B14F-4D97-AF65-F5344CB8AC3E}">
        <p14:creationId xmlns:p14="http://schemas.microsoft.com/office/powerpoint/2010/main" val="897994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TotalTime>
  <Words>124</Words>
  <Application>Microsoft Office PowerPoint</Application>
  <PresentationFormat>Custom</PresentationFormat>
  <Paragraphs>148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Economics and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and business</dc:title>
  <dc:creator>Anne Glamuzina</dc:creator>
  <cp:lastModifiedBy>A&amp;P</cp:lastModifiedBy>
  <cp:revision>16</cp:revision>
  <dcterms:created xsi:type="dcterms:W3CDTF">2017-02-24T17:54:03Z</dcterms:created>
  <dcterms:modified xsi:type="dcterms:W3CDTF">2017-03-15T10:15:59Z</dcterms:modified>
</cp:coreProperties>
</file>